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1" r:id="rId4"/>
  </p:sldMasterIdLst>
  <p:notesMasterIdLst>
    <p:notesMasterId r:id="rId26"/>
  </p:notesMasterIdLst>
  <p:sldIdLst>
    <p:sldId id="257" r:id="rId5"/>
    <p:sldId id="259" r:id="rId6"/>
    <p:sldId id="258" r:id="rId7"/>
    <p:sldId id="260" r:id="rId8"/>
    <p:sldId id="263" r:id="rId9"/>
    <p:sldId id="285" r:id="rId10"/>
    <p:sldId id="266" r:id="rId11"/>
    <p:sldId id="264" r:id="rId12"/>
    <p:sldId id="265" r:id="rId13"/>
    <p:sldId id="284" r:id="rId14"/>
    <p:sldId id="267" r:id="rId15"/>
    <p:sldId id="268" r:id="rId16"/>
    <p:sldId id="269" r:id="rId17"/>
    <p:sldId id="270" r:id="rId18"/>
    <p:sldId id="271" r:id="rId19"/>
    <p:sldId id="272" r:id="rId20"/>
    <p:sldId id="273" r:id="rId21"/>
    <p:sldId id="274" r:id="rId22"/>
    <p:sldId id="275" r:id="rId23"/>
    <p:sldId id="276" r:id="rId24"/>
    <p:sldId id="27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6940544-DB52-47E8-82EE-C9CEC59068EB}">
          <p14:sldIdLst>
            <p14:sldId id="257"/>
            <p14:sldId id="259"/>
            <p14:sldId id="258"/>
            <p14:sldId id="260"/>
            <p14:sldId id="263"/>
            <p14:sldId id="285"/>
            <p14:sldId id="266"/>
            <p14:sldId id="264"/>
            <p14:sldId id="265"/>
            <p14:sldId id="284"/>
            <p14:sldId id="267"/>
            <p14:sldId id="268"/>
            <p14:sldId id="269"/>
            <p14:sldId id="270"/>
            <p14:sldId id="271"/>
            <p14:sldId id="272"/>
            <p14:sldId id="273"/>
            <p14:sldId id="274"/>
            <p14:sldId id="275"/>
            <p14:sldId id="276"/>
            <p14:sldId id="27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JEEV KUMAR" initials="SK" lastIdx="1" clrIdx="0">
    <p:extLst>
      <p:ext uri="{19B8F6BF-5375-455C-9EA6-DF929625EA0E}">
        <p15:presenceInfo xmlns:p15="http://schemas.microsoft.com/office/powerpoint/2012/main" userId="190787503229004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a:srgbClr val="FF0066"/>
    <a:srgbClr val="25095D"/>
    <a:srgbClr val="FFFF99"/>
    <a:srgbClr val="CC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196" autoAdjust="0"/>
  </p:normalViewPr>
  <p:slideViewPr>
    <p:cSldViewPr snapToGrid="0">
      <p:cViewPr varScale="1">
        <p:scale>
          <a:sx n="82" d="100"/>
          <a:sy n="82" d="100"/>
        </p:scale>
        <p:origin x="720" y="6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5518BB-1504-4ED3-A6B3-2A4BE082AA9C}"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1C3BE1E0-F26B-4271-A41E-89C806C17EDE}">
      <dgm:prSet/>
      <dgm:spPr/>
      <dgm:t>
        <a:bodyPr/>
        <a:lstStyle/>
        <a:p>
          <a:r>
            <a:rPr lang="en-US" b="1" dirty="0">
              <a:solidFill>
                <a:srgbClr val="FFFF00"/>
              </a:solidFill>
              <a:effectLst>
                <a:outerShdw blurRad="38100" dist="38100" dir="2700000" algn="tl">
                  <a:srgbClr val="000000">
                    <a:alpha val="43137"/>
                  </a:srgbClr>
                </a:outerShdw>
              </a:effectLst>
              <a:latin typeface="Algerian" panose="04020705040A02060702" pitchFamily="82" charset="0"/>
            </a:rPr>
            <a:t>	      DYAL SINGH COLLEGE</a:t>
          </a:r>
          <a:endParaRPr lang="en-IN" b="1" dirty="0">
            <a:solidFill>
              <a:srgbClr val="FFFF00"/>
            </a:solidFill>
            <a:effectLst>
              <a:outerShdw blurRad="38100" dist="38100" dir="2700000" algn="tl">
                <a:srgbClr val="000000">
                  <a:alpha val="43137"/>
                </a:srgbClr>
              </a:outerShdw>
            </a:effectLst>
            <a:latin typeface="Algerian" panose="04020705040A02060702" pitchFamily="82" charset="0"/>
          </a:endParaRPr>
        </a:p>
      </dgm:t>
    </dgm:pt>
    <dgm:pt modelId="{9EAD7059-234C-45C6-A43C-4BD275690E04}" type="parTrans" cxnId="{BDAA59BF-5DC6-49B7-8F1A-743AAF8ED31D}">
      <dgm:prSet/>
      <dgm:spPr/>
      <dgm:t>
        <a:bodyPr/>
        <a:lstStyle/>
        <a:p>
          <a:endParaRPr lang="en-IN"/>
        </a:p>
      </dgm:t>
    </dgm:pt>
    <dgm:pt modelId="{FEB84C7D-1750-4007-B291-E0F24D4F3181}" type="sibTrans" cxnId="{BDAA59BF-5DC6-49B7-8F1A-743AAF8ED31D}">
      <dgm:prSet/>
      <dgm:spPr/>
      <dgm:t>
        <a:bodyPr/>
        <a:lstStyle/>
        <a:p>
          <a:endParaRPr lang="en-IN"/>
        </a:p>
      </dgm:t>
    </dgm:pt>
    <dgm:pt modelId="{4FB5B8E5-A978-4048-BC07-B6A01EBC6188}" type="pres">
      <dgm:prSet presAssocID="{AE5518BB-1504-4ED3-A6B3-2A4BE082AA9C}" presName="linear" presStyleCnt="0">
        <dgm:presLayoutVars>
          <dgm:animLvl val="lvl"/>
          <dgm:resizeHandles val="exact"/>
        </dgm:presLayoutVars>
      </dgm:prSet>
      <dgm:spPr/>
    </dgm:pt>
    <dgm:pt modelId="{A2FA9653-A1F2-4EDC-BC50-C8C44A1673E0}" type="pres">
      <dgm:prSet presAssocID="{1C3BE1E0-F26B-4271-A41E-89C806C17EDE}" presName="parentText" presStyleLbl="node1" presStyleIdx="0" presStyleCnt="1" custLinFactNeighborY="70">
        <dgm:presLayoutVars>
          <dgm:chMax val="0"/>
          <dgm:bulletEnabled val="1"/>
        </dgm:presLayoutVars>
      </dgm:prSet>
      <dgm:spPr/>
    </dgm:pt>
  </dgm:ptLst>
  <dgm:cxnLst>
    <dgm:cxn modelId="{44FC8982-53BC-401B-9C63-B3BB921F91F5}" type="presOf" srcId="{AE5518BB-1504-4ED3-A6B3-2A4BE082AA9C}" destId="{4FB5B8E5-A978-4048-BC07-B6A01EBC6188}" srcOrd="0" destOrd="0" presId="urn:microsoft.com/office/officeart/2005/8/layout/vList2"/>
    <dgm:cxn modelId="{9F3E729C-5A6A-4CAC-A44E-1AA8C63A42BF}" type="presOf" srcId="{1C3BE1E0-F26B-4271-A41E-89C806C17EDE}" destId="{A2FA9653-A1F2-4EDC-BC50-C8C44A1673E0}" srcOrd="0" destOrd="0" presId="urn:microsoft.com/office/officeart/2005/8/layout/vList2"/>
    <dgm:cxn modelId="{BDAA59BF-5DC6-49B7-8F1A-743AAF8ED31D}" srcId="{AE5518BB-1504-4ED3-A6B3-2A4BE082AA9C}" destId="{1C3BE1E0-F26B-4271-A41E-89C806C17EDE}" srcOrd="0" destOrd="0" parTransId="{9EAD7059-234C-45C6-A43C-4BD275690E04}" sibTransId="{FEB84C7D-1750-4007-B291-E0F24D4F3181}"/>
    <dgm:cxn modelId="{8A8C0D51-7DB3-4A49-9D7D-F13EB7668046}" type="presParOf" srcId="{4FB5B8E5-A978-4048-BC07-B6A01EBC6188}" destId="{A2FA9653-A1F2-4EDC-BC50-C8C44A1673E0}"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65823FE-F30F-4A85-96F8-49317C2BAA8A}"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8CA707A0-67A8-4E19-B250-DC2092152DB5}">
      <dgm:prSet/>
      <dgm:spPr/>
      <dgm:t>
        <a:bodyPr/>
        <a:lstStyle/>
        <a:p>
          <a:r>
            <a:rPr lang="en-US" b="1" dirty="0">
              <a:solidFill>
                <a:srgbClr val="FFFF00"/>
              </a:solidFill>
              <a:effectLst>
                <a:outerShdw blurRad="38100" dist="38100" dir="2700000" algn="tl">
                  <a:srgbClr val="000000">
                    <a:alpha val="43137"/>
                  </a:srgbClr>
                </a:outerShdw>
              </a:effectLst>
              <a:latin typeface="Algerian" panose="04020705040A02060702" pitchFamily="82" charset="0"/>
            </a:rPr>
            <a:t>						BMI, BMR, WHR</a:t>
          </a:r>
          <a:endParaRPr lang="en-IN" b="1" dirty="0">
            <a:solidFill>
              <a:srgbClr val="FFFF00"/>
            </a:solidFill>
            <a:effectLst>
              <a:outerShdw blurRad="38100" dist="38100" dir="2700000" algn="tl">
                <a:srgbClr val="000000">
                  <a:alpha val="43137"/>
                </a:srgbClr>
              </a:outerShdw>
            </a:effectLst>
            <a:latin typeface="Algerian" panose="04020705040A02060702" pitchFamily="82" charset="0"/>
          </a:endParaRPr>
        </a:p>
      </dgm:t>
    </dgm:pt>
    <dgm:pt modelId="{B6A9AF11-D26E-4E69-B87F-C00FE7592EA3}" type="parTrans" cxnId="{F2EC627A-7282-431C-A6AA-198CBB130DB7}">
      <dgm:prSet/>
      <dgm:spPr/>
      <dgm:t>
        <a:bodyPr/>
        <a:lstStyle/>
        <a:p>
          <a:endParaRPr lang="en-IN"/>
        </a:p>
      </dgm:t>
    </dgm:pt>
    <dgm:pt modelId="{BCF8BE91-3840-4826-A99A-979750AE222E}" type="sibTrans" cxnId="{F2EC627A-7282-431C-A6AA-198CBB130DB7}">
      <dgm:prSet/>
      <dgm:spPr/>
      <dgm:t>
        <a:bodyPr/>
        <a:lstStyle/>
        <a:p>
          <a:endParaRPr lang="en-IN"/>
        </a:p>
      </dgm:t>
    </dgm:pt>
    <dgm:pt modelId="{9E66B13F-453A-4612-9699-FA3FB5A8975A}" type="pres">
      <dgm:prSet presAssocID="{065823FE-F30F-4A85-96F8-49317C2BAA8A}" presName="linear" presStyleCnt="0">
        <dgm:presLayoutVars>
          <dgm:animLvl val="lvl"/>
          <dgm:resizeHandles val="exact"/>
        </dgm:presLayoutVars>
      </dgm:prSet>
      <dgm:spPr/>
    </dgm:pt>
    <dgm:pt modelId="{58050A34-35F8-47C3-8C3C-93751B8902B3}" type="pres">
      <dgm:prSet presAssocID="{8CA707A0-67A8-4E19-B250-DC2092152DB5}" presName="parentText" presStyleLbl="node1" presStyleIdx="0" presStyleCnt="1" custLinFactNeighborY="14804">
        <dgm:presLayoutVars>
          <dgm:chMax val="0"/>
          <dgm:bulletEnabled val="1"/>
        </dgm:presLayoutVars>
      </dgm:prSet>
      <dgm:spPr/>
    </dgm:pt>
  </dgm:ptLst>
  <dgm:cxnLst>
    <dgm:cxn modelId="{5FB8D71C-AB59-42E9-B459-94CB56EBB3CD}" type="presOf" srcId="{065823FE-F30F-4A85-96F8-49317C2BAA8A}" destId="{9E66B13F-453A-4612-9699-FA3FB5A8975A}" srcOrd="0" destOrd="0" presId="urn:microsoft.com/office/officeart/2005/8/layout/vList2"/>
    <dgm:cxn modelId="{F2EC627A-7282-431C-A6AA-198CBB130DB7}" srcId="{065823FE-F30F-4A85-96F8-49317C2BAA8A}" destId="{8CA707A0-67A8-4E19-B250-DC2092152DB5}" srcOrd="0" destOrd="0" parTransId="{B6A9AF11-D26E-4E69-B87F-C00FE7592EA3}" sibTransId="{BCF8BE91-3840-4826-A99A-979750AE222E}"/>
    <dgm:cxn modelId="{BD6E11C8-6E0B-4E63-A954-054257DA553D}" type="presOf" srcId="{8CA707A0-67A8-4E19-B250-DC2092152DB5}" destId="{58050A34-35F8-47C3-8C3C-93751B8902B3}" srcOrd="0" destOrd="0" presId="urn:microsoft.com/office/officeart/2005/8/layout/vList2"/>
    <dgm:cxn modelId="{19C4120B-738F-41F9-9418-A5D17DF64674}" type="presParOf" srcId="{9E66B13F-453A-4612-9699-FA3FB5A8975A}" destId="{58050A34-35F8-47C3-8C3C-93751B8902B3}"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A82BAB03-DD6A-4D8C-8632-87A6FD2BE6E6}"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05F436C7-07AB-4C2A-801F-042240526813}" type="pres">
      <dgm:prSet presAssocID="{A82BAB03-DD6A-4D8C-8632-87A6FD2BE6E6}" presName="linear" presStyleCnt="0">
        <dgm:presLayoutVars>
          <dgm:animLvl val="lvl"/>
          <dgm:resizeHandles val="exact"/>
        </dgm:presLayoutVars>
      </dgm:prSet>
      <dgm:spPr/>
    </dgm:pt>
  </dgm:ptLst>
  <dgm:cxnLst>
    <dgm:cxn modelId="{52119DCF-7077-49F6-B196-EEDFC9751E85}" type="presOf" srcId="{A82BAB03-DD6A-4D8C-8632-87A6FD2BE6E6}" destId="{05F436C7-07AB-4C2A-801F-042240526813}"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5855CF-072E-4A01-A3A2-5186D82EAE35}"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D9878049-BF95-4442-B1A2-C4827A79C1A7}">
      <dgm:prSet/>
      <dgm:spPr/>
      <dgm:t>
        <a:bodyPr/>
        <a:lstStyle/>
        <a:p>
          <a:r>
            <a:rPr lang="en-US" b="1" dirty="0">
              <a:solidFill>
                <a:srgbClr val="FFFF00"/>
              </a:solidFill>
              <a:effectLst>
                <a:outerShdw blurRad="38100" dist="38100" dir="2700000" algn="tl">
                  <a:srgbClr val="000000">
                    <a:alpha val="43137"/>
                  </a:srgbClr>
                </a:outerShdw>
              </a:effectLst>
              <a:latin typeface="Algerian" panose="04020705040A02060702" pitchFamily="82" charset="0"/>
            </a:rPr>
            <a:t>	GE :EVALUATION OF FITNESS</a:t>
          </a:r>
          <a:br>
            <a:rPr lang="en-US" b="1" dirty="0">
              <a:solidFill>
                <a:srgbClr val="FFFF00"/>
              </a:solidFill>
              <a:effectLst>
                <a:outerShdw blurRad="38100" dist="38100" dir="2700000" algn="tl">
                  <a:srgbClr val="000000">
                    <a:alpha val="43137"/>
                  </a:srgbClr>
                </a:outerShdw>
              </a:effectLst>
              <a:latin typeface="Algerian" panose="04020705040A02060702" pitchFamily="82" charset="0"/>
            </a:rPr>
          </a:br>
          <a:r>
            <a:rPr lang="en-US" b="1" dirty="0">
              <a:solidFill>
                <a:srgbClr val="FFFF00"/>
              </a:solidFill>
              <a:effectLst>
                <a:outerShdw blurRad="38100" dist="38100" dir="2700000" algn="tl">
                  <a:srgbClr val="000000">
                    <a:alpha val="43137"/>
                  </a:srgbClr>
                </a:outerShdw>
              </a:effectLst>
              <a:latin typeface="Algerian" panose="04020705040A02060702" pitchFamily="82" charset="0"/>
            </a:rPr>
            <a:t>	Paper code : 12555423</a:t>
          </a:r>
          <a:endParaRPr lang="en-IN" b="1" dirty="0">
            <a:solidFill>
              <a:srgbClr val="FFFF00"/>
            </a:solidFill>
            <a:effectLst>
              <a:outerShdw blurRad="38100" dist="38100" dir="2700000" algn="tl">
                <a:srgbClr val="000000">
                  <a:alpha val="43137"/>
                </a:srgbClr>
              </a:outerShdw>
            </a:effectLst>
            <a:latin typeface="Algerian" panose="04020705040A02060702" pitchFamily="82" charset="0"/>
          </a:endParaRPr>
        </a:p>
      </dgm:t>
    </dgm:pt>
    <dgm:pt modelId="{E2816487-A252-4175-90C5-5E5905184438}" type="parTrans" cxnId="{9502A615-3D44-4E2C-B5CF-CF45C45FA167}">
      <dgm:prSet/>
      <dgm:spPr/>
      <dgm:t>
        <a:bodyPr/>
        <a:lstStyle/>
        <a:p>
          <a:endParaRPr lang="en-IN"/>
        </a:p>
      </dgm:t>
    </dgm:pt>
    <dgm:pt modelId="{679CC9C6-5BC9-42FB-990E-B99A38F35F72}" type="sibTrans" cxnId="{9502A615-3D44-4E2C-B5CF-CF45C45FA167}">
      <dgm:prSet/>
      <dgm:spPr/>
      <dgm:t>
        <a:bodyPr/>
        <a:lstStyle/>
        <a:p>
          <a:endParaRPr lang="en-IN"/>
        </a:p>
      </dgm:t>
    </dgm:pt>
    <dgm:pt modelId="{B262D9CE-4E2A-4725-8C5B-0DD6EF7D79A7}" type="pres">
      <dgm:prSet presAssocID="{7A5855CF-072E-4A01-A3A2-5186D82EAE35}" presName="linear" presStyleCnt="0">
        <dgm:presLayoutVars>
          <dgm:animLvl val="lvl"/>
          <dgm:resizeHandles val="exact"/>
        </dgm:presLayoutVars>
      </dgm:prSet>
      <dgm:spPr/>
    </dgm:pt>
    <dgm:pt modelId="{5EC54329-0BC0-4CDF-B52D-5E0B9148EAA0}" type="pres">
      <dgm:prSet presAssocID="{D9878049-BF95-4442-B1A2-C4827A79C1A7}" presName="parentText" presStyleLbl="node1" presStyleIdx="0" presStyleCnt="1" custScaleY="99887" custLinFactNeighborY="-822">
        <dgm:presLayoutVars>
          <dgm:chMax val="0"/>
          <dgm:bulletEnabled val="1"/>
        </dgm:presLayoutVars>
      </dgm:prSet>
      <dgm:spPr/>
    </dgm:pt>
  </dgm:ptLst>
  <dgm:cxnLst>
    <dgm:cxn modelId="{9502A615-3D44-4E2C-B5CF-CF45C45FA167}" srcId="{7A5855CF-072E-4A01-A3A2-5186D82EAE35}" destId="{D9878049-BF95-4442-B1A2-C4827A79C1A7}" srcOrd="0" destOrd="0" parTransId="{E2816487-A252-4175-90C5-5E5905184438}" sibTransId="{679CC9C6-5BC9-42FB-990E-B99A38F35F72}"/>
    <dgm:cxn modelId="{B93ECC6B-C8E0-4A30-A6C7-1C161196BAD0}" type="presOf" srcId="{D9878049-BF95-4442-B1A2-C4827A79C1A7}" destId="{5EC54329-0BC0-4CDF-B52D-5E0B9148EAA0}" srcOrd="0" destOrd="0" presId="urn:microsoft.com/office/officeart/2005/8/layout/vList2"/>
    <dgm:cxn modelId="{0C75DD6D-F107-45A1-BD1A-E02621B15241}" type="presOf" srcId="{7A5855CF-072E-4A01-A3A2-5186D82EAE35}" destId="{B262D9CE-4E2A-4725-8C5B-0DD6EF7D79A7}" srcOrd="0" destOrd="0" presId="urn:microsoft.com/office/officeart/2005/8/layout/vList2"/>
    <dgm:cxn modelId="{3E23F095-D12C-4211-A145-0B5F3355AE6B}" type="presParOf" srcId="{B262D9CE-4E2A-4725-8C5B-0DD6EF7D79A7}" destId="{5EC54329-0BC0-4CDF-B52D-5E0B9148EAA0}"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3BD2A44-903A-40BB-BBF5-F2415BF340C0}"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636EC577-8791-461B-8418-837CC114B91B}">
      <dgm:prSet/>
      <dgm:spPr/>
      <dgm:t>
        <a:bodyPr/>
        <a:lstStyle/>
        <a:p>
          <a:r>
            <a:rPr lang="en-US" b="0" dirty="0">
              <a:solidFill>
                <a:srgbClr val="FFFF00"/>
              </a:solidFill>
              <a:latin typeface="Algerian" panose="04020705040A02060702" pitchFamily="82" charset="0"/>
            </a:rPr>
            <a:t>			</a:t>
          </a:r>
          <a:r>
            <a:rPr lang="en-US" b="1" dirty="0">
              <a:solidFill>
                <a:srgbClr val="FFFF00"/>
              </a:solidFill>
              <a:effectLst>
                <a:outerShdw blurRad="38100" dist="38100" dir="2700000" algn="tl">
                  <a:srgbClr val="000000">
                    <a:alpha val="43137"/>
                  </a:srgbClr>
                </a:outerShdw>
              </a:effectLst>
              <a:latin typeface="Algerian" panose="04020705040A02060702" pitchFamily="82" charset="0"/>
            </a:rPr>
            <a:t>CERTIFICATE</a:t>
          </a:r>
          <a:endParaRPr lang="en-IN" b="1" dirty="0">
            <a:solidFill>
              <a:srgbClr val="FFFF00"/>
            </a:solidFill>
            <a:effectLst>
              <a:outerShdw blurRad="38100" dist="38100" dir="2700000" algn="tl">
                <a:srgbClr val="000000">
                  <a:alpha val="43137"/>
                </a:srgbClr>
              </a:outerShdw>
            </a:effectLst>
            <a:latin typeface="Algerian" panose="04020705040A02060702" pitchFamily="82" charset="0"/>
          </a:endParaRPr>
        </a:p>
      </dgm:t>
    </dgm:pt>
    <dgm:pt modelId="{B4615FC0-9A38-41F1-AF15-46828BB06A44}" type="parTrans" cxnId="{829B0222-8584-43B1-AEF5-612020AB103F}">
      <dgm:prSet/>
      <dgm:spPr/>
      <dgm:t>
        <a:bodyPr/>
        <a:lstStyle/>
        <a:p>
          <a:endParaRPr lang="en-IN"/>
        </a:p>
      </dgm:t>
    </dgm:pt>
    <dgm:pt modelId="{6905DB3C-DE72-4FFF-8DC3-5A95BBE70CC9}" type="sibTrans" cxnId="{829B0222-8584-43B1-AEF5-612020AB103F}">
      <dgm:prSet/>
      <dgm:spPr/>
      <dgm:t>
        <a:bodyPr/>
        <a:lstStyle/>
        <a:p>
          <a:endParaRPr lang="en-IN"/>
        </a:p>
      </dgm:t>
    </dgm:pt>
    <dgm:pt modelId="{2A4B11DD-D1E3-4CE5-9779-CDC1DF5A6E5A}" type="pres">
      <dgm:prSet presAssocID="{D3BD2A44-903A-40BB-BBF5-F2415BF340C0}" presName="linear" presStyleCnt="0">
        <dgm:presLayoutVars>
          <dgm:animLvl val="lvl"/>
          <dgm:resizeHandles val="exact"/>
        </dgm:presLayoutVars>
      </dgm:prSet>
      <dgm:spPr/>
    </dgm:pt>
    <dgm:pt modelId="{8A6CEC0C-EF04-4D5A-9FE3-93B33A54919C}" type="pres">
      <dgm:prSet presAssocID="{636EC577-8791-461B-8418-837CC114B91B}" presName="parentText" presStyleLbl="node1" presStyleIdx="0" presStyleCnt="1">
        <dgm:presLayoutVars>
          <dgm:chMax val="0"/>
          <dgm:bulletEnabled val="1"/>
        </dgm:presLayoutVars>
      </dgm:prSet>
      <dgm:spPr/>
    </dgm:pt>
  </dgm:ptLst>
  <dgm:cxnLst>
    <dgm:cxn modelId="{829B0222-8584-43B1-AEF5-612020AB103F}" srcId="{D3BD2A44-903A-40BB-BBF5-F2415BF340C0}" destId="{636EC577-8791-461B-8418-837CC114B91B}" srcOrd="0" destOrd="0" parTransId="{B4615FC0-9A38-41F1-AF15-46828BB06A44}" sibTransId="{6905DB3C-DE72-4FFF-8DC3-5A95BBE70CC9}"/>
    <dgm:cxn modelId="{C9117965-F61A-4359-9B2E-26612D2B2AFF}" type="presOf" srcId="{D3BD2A44-903A-40BB-BBF5-F2415BF340C0}" destId="{2A4B11DD-D1E3-4CE5-9779-CDC1DF5A6E5A}" srcOrd="0" destOrd="0" presId="urn:microsoft.com/office/officeart/2005/8/layout/vList2"/>
    <dgm:cxn modelId="{40E2B19C-D52E-407A-94F6-FD99C4CA29CB}" type="presOf" srcId="{636EC577-8791-461B-8418-837CC114B91B}" destId="{8A6CEC0C-EF04-4D5A-9FE3-93B33A54919C}" srcOrd="0" destOrd="0" presId="urn:microsoft.com/office/officeart/2005/8/layout/vList2"/>
    <dgm:cxn modelId="{573509EC-A352-4DF2-8CC3-C0B332562BEA}" type="presParOf" srcId="{2A4B11DD-D1E3-4CE5-9779-CDC1DF5A6E5A}" destId="{8A6CEC0C-EF04-4D5A-9FE3-93B33A54919C}"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0C4DE9A-77B2-4F1B-965D-8D5A11FB3514}"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3A5D842E-9EF2-4851-B093-8D53676B619D}">
      <dgm:prSet/>
      <dgm:spPr/>
      <dgm:t>
        <a:bodyPr/>
        <a:lstStyle/>
        <a:p>
          <a:r>
            <a:rPr lang="en-US" b="0" u="none" dirty="0">
              <a:solidFill>
                <a:srgbClr val="FFFF00"/>
              </a:solidFill>
              <a:effectLst>
                <a:outerShdw blurRad="38100" dist="38100" dir="2700000" algn="tl">
                  <a:srgbClr val="000000">
                    <a:alpha val="43137"/>
                  </a:srgbClr>
                </a:outerShdw>
              </a:effectLst>
              <a:latin typeface="Algerian" panose="04020705040A02060702" pitchFamily="82" charset="0"/>
            </a:rPr>
            <a:t>	</a:t>
          </a:r>
          <a:r>
            <a:rPr lang="en-US" b="0" u="sng" dirty="0">
              <a:solidFill>
                <a:srgbClr val="FFFF00"/>
              </a:solidFill>
              <a:effectLst>
                <a:outerShdw blurRad="38100" dist="38100" dir="2700000" algn="tl">
                  <a:srgbClr val="000000">
                    <a:alpha val="43137"/>
                  </a:srgbClr>
                </a:outerShdw>
              </a:effectLst>
              <a:latin typeface="Algerian" panose="04020705040A02060702" pitchFamily="82" charset="0"/>
            </a:rPr>
            <a:t>COOPER’S TEST</a:t>
          </a:r>
          <a:endParaRPr lang="en-IN" u="sng" dirty="0">
            <a:solidFill>
              <a:srgbClr val="FFFF00"/>
            </a:solidFill>
            <a:effectLst>
              <a:outerShdw blurRad="38100" dist="38100" dir="2700000" algn="tl">
                <a:srgbClr val="000000">
                  <a:alpha val="43137"/>
                </a:srgbClr>
              </a:outerShdw>
            </a:effectLst>
            <a:latin typeface="Algerian" panose="04020705040A02060702" pitchFamily="82" charset="0"/>
          </a:endParaRPr>
        </a:p>
      </dgm:t>
    </dgm:pt>
    <dgm:pt modelId="{A67A7F73-D9F1-4A75-AFC4-450F949080DE}" type="parTrans" cxnId="{EC94D425-0A1C-44C6-96BF-35AC6C7CA8AF}">
      <dgm:prSet/>
      <dgm:spPr/>
      <dgm:t>
        <a:bodyPr/>
        <a:lstStyle/>
        <a:p>
          <a:endParaRPr lang="en-IN"/>
        </a:p>
      </dgm:t>
    </dgm:pt>
    <dgm:pt modelId="{F15EF95D-25B1-4B7C-8FA1-3C446AE29851}" type="sibTrans" cxnId="{EC94D425-0A1C-44C6-96BF-35AC6C7CA8AF}">
      <dgm:prSet/>
      <dgm:spPr/>
      <dgm:t>
        <a:bodyPr/>
        <a:lstStyle/>
        <a:p>
          <a:endParaRPr lang="en-IN"/>
        </a:p>
      </dgm:t>
    </dgm:pt>
    <dgm:pt modelId="{FF4F94CA-3734-4AE6-B227-518829CF9DC6}" type="pres">
      <dgm:prSet presAssocID="{A0C4DE9A-77B2-4F1B-965D-8D5A11FB3514}" presName="linear" presStyleCnt="0">
        <dgm:presLayoutVars>
          <dgm:animLvl val="lvl"/>
          <dgm:resizeHandles val="exact"/>
        </dgm:presLayoutVars>
      </dgm:prSet>
      <dgm:spPr/>
    </dgm:pt>
    <dgm:pt modelId="{10930CC3-A4CA-4623-869C-DFB948F0F747}" type="pres">
      <dgm:prSet presAssocID="{3A5D842E-9EF2-4851-B093-8D53676B619D}" presName="parentText" presStyleLbl="node1" presStyleIdx="0" presStyleCnt="1" custScaleY="76680" custLinFactY="100000" custLinFactNeighborX="-10598" custLinFactNeighborY="108085">
        <dgm:presLayoutVars>
          <dgm:chMax val="0"/>
          <dgm:bulletEnabled val="1"/>
        </dgm:presLayoutVars>
      </dgm:prSet>
      <dgm:spPr/>
    </dgm:pt>
  </dgm:ptLst>
  <dgm:cxnLst>
    <dgm:cxn modelId="{EC94D425-0A1C-44C6-96BF-35AC6C7CA8AF}" srcId="{A0C4DE9A-77B2-4F1B-965D-8D5A11FB3514}" destId="{3A5D842E-9EF2-4851-B093-8D53676B619D}" srcOrd="0" destOrd="0" parTransId="{A67A7F73-D9F1-4A75-AFC4-450F949080DE}" sibTransId="{F15EF95D-25B1-4B7C-8FA1-3C446AE29851}"/>
    <dgm:cxn modelId="{6942E877-495F-402E-9336-FEB3A0C7F006}" type="presOf" srcId="{A0C4DE9A-77B2-4F1B-965D-8D5A11FB3514}" destId="{FF4F94CA-3734-4AE6-B227-518829CF9DC6}" srcOrd="0" destOrd="0" presId="urn:microsoft.com/office/officeart/2005/8/layout/vList2"/>
    <dgm:cxn modelId="{3B5B68BC-06A4-499B-9667-670036B700CF}" type="presOf" srcId="{3A5D842E-9EF2-4851-B093-8D53676B619D}" destId="{10930CC3-A4CA-4623-869C-DFB948F0F747}" srcOrd="0" destOrd="0" presId="urn:microsoft.com/office/officeart/2005/8/layout/vList2"/>
    <dgm:cxn modelId="{550AAA51-9F30-4F99-8B70-21B27D5A2FE4}" type="presParOf" srcId="{FF4F94CA-3734-4AE6-B227-518829CF9DC6}" destId="{10930CC3-A4CA-4623-869C-DFB948F0F747}"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984A132-9010-4AC5-A938-0B8962FE2DB0}"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ACDE1561-92CC-4FE6-B994-50F3B756E804}">
      <dgm:prSet/>
      <dgm:spPr/>
      <dgm:t>
        <a:bodyPr/>
        <a:lstStyle/>
        <a:p>
          <a:r>
            <a:rPr lang="en-US" b="1" dirty="0">
              <a:solidFill>
                <a:srgbClr val="FFFF00"/>
              </a:solidFill>
              <a:effectLst>
                <a:outerShdw blurRad="38100" dist="38100" dir="2700000" algn="tl">
                  <a:srgbClr val="000000">
                    <a:alpha val="43137"/>
                  </a:srgbClr>
                </a:outerShdw>
              </a:effectLst>
            </a:rPr>
            <a:t>				</a:t>
          </a:r>
          <a:r>
            <a:rPr lang="en-US" b="1" dirty="0">
              <a:solidFill>
                <a:srgbClr val="FFFF00"/>
              </a:solidFill>
              <a:effectLst>
                <a:outerShdw blurRad="38100" dist="38100" dir="2700000" algn="tl">
                  <a:srgbClr val="000000">
                    <a:alpha val="43137"/>
                  </a:srgbClr>
                </a:outerShdw>
              </a:effectLst>
              <a:latin typeface="Algerian" panose="04020705040A02060702" pitchFamily="82" charset="0"/>
              <a:cs typeface="Aparajita" panose="02020603050405020304" pitchFamily="18" charset="0"/>
            </a:rPr>
            <a:t>12 MINUTE RUN TEST</a:t>
          </a:r>
          <a:endParaRPr lang="en-IN" b="1" dirty="0">
            <a:solidFill>
              <a:srgbClr val="FFFF00"/>
            </a:solidFill>
            <a:effectLst>
              <a:outerShdw blurRad="38100" dist="38100" dir="2700000" algn="tl">
                <a:srgbClr val="000000">
                  <a:alpha val="43137"/>
                </a:srgbClr>
              </a:outerShdw>
            </a:effectLst>
            <a:latin typeface="Algerian" panose="04020705040A02060702" pitchFamily="82" charset="0"/>
            <a:cs typeface="Aparajita" panose="02020603050405020304" pitchFamily="18" charset="0"/>
          </a:endParaRPr>
        </a:p>
      </dgm:t>
    </dgm:pt>
    <dgm:pt modelId="{9792914A-F880-461C-8849-1EA45B59C27E}" type="parTrans" cxnId="{2C91155F-BAD0-447B-AF9A-AC646DC25872}">
      <dgm:prSet/>
      <dgm:spPr/>
      <dgm:t>
        <a:bodyPr/>
        <a:lstStyle/>
        <a:p>
          <a:endParaRPr lang="en-IN"/>
        </a:p>
      </dgm:t>
    </dgm:pt>
    <dgm:pt modelId="{7A4403FA-E5BD-49E6-BE5D-46735C06F987}" type="sibTrans" cxnId="{2C91155F-BAD0-447B-AF9A-AC646DC25872}">
      <dgm:prSet/>
      <dgm:spPr/>
      <dgm:t>
        <a:bodyPr/>
        <a:lstStyle/>
        <a:p>
          <a:endParaRPr lang="en-IN"/>
        </a:p>
      </dgm:t>
    </dgm:pt>
    <dgm:pt modelId="{178560C1-3221-469B-B50C-F5C332C8C1BF}" type="pres">
      <dgm:prSet presAssocID="{1984A132-9010-4AC5-A938-0B8962FE2DB0}" presName="linear" presStyleCnt="0">
        <dgm:presLayoutVars>
          <dgm:animLvl val="lvl"/>
          <dgm:resizeHandles val="exact"/>
        </dgm:presLayoutVars>
      </dgm:prSet>
      <dgm:spPr/>
    </dgm:pt>
    <dgm:pt modelId="{3452A567-F89A-4D7F-A690-6F41C3638EBE}" type="pres">
      <dgm:prSet presAssocID="{ACDE1561-92CC-4FE6-B994-50F3B756E804}" presName="parentText" presStyleLbl="node1" presStyleIdx="0" presStyleCnt="1" custScaleY="101581" custLinFactNeighborX="1626" custLinFactNeighborY="-12114">
        <dgm:presLayoutVars>
          <dgm:chMax val="0"/>
          <dgm:bulletEnabled val="1"/>
        </dgm:presLayoutVars>
      </dgm:prSet>
      <dgm:spPr/>
    </dgm:pt>
  </dgm:ptLst>
  <dgm:cxnLst>
    <dgm:cxn modelId="{0345102A-AE99-4127-842D-0E0007D044F9}" type="presOf" srcId="{1984A132-9010-4AC5-A938-0B8962FE2DB0}" destId="{178560C1-3221-469B-B50C-F5C332C8C1BF}" srcOrd="0" destOrd="0" presId="urn:microsoft.com/office/officeart/2005/8/layout/vList2"/>
    <dgm:cxn modelId="{2C91155F-BAD0-447B-AF9A-AC646DC25872}" srcId="{1984A132-9010-4AC5-A938-0B8962FE2DB0}" destId="{ACDE1561-92CC-4FE6-B994-50F3B756E804}" srcOrd="0" destOrd="0" parTransId="{9792914A-F880-461C-8849-1EA45B59C27E}" sibTransId="{7A4403FA-E5BD-49E6-BE5D-46735C06F987}"/>
    <dgm:cxn modelId="{C84FFC52-7265-4FCB-BB52-B6DAF8ED9711}" type="presOf" srcId="{ACDE1561-92CC-4FE6-B994-50F3B756E804}" destId="{3452A567-F89A-4D7F-A690-6F41C3638EBE}" srcOrd="0" destOrd="0" presId="urn:microsoft.com/office/officeart/2005/8/layout/vList2"/>
    <dgm:cxn modelId="{EFF0732C-8AD1-4BCD-B9F6-23BF0854EE41}" type="presParOf" srcId="{178560C1-3221-469B-B50C-F5C332C8C1BF}" destId="{3452A567-F89A-4D7F-A690-6F41C3638EBE}"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043BCAE-3D68-4E55-A8CB-E71EB522EDA6}"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489868CB-487A-400F-96A2-DB8E4DCCAC2E}">
      <dgm:prSet/>
      <dgm:spPr/>
      <dgm:t>
        <a:bodyPr/>
        <a:lstStyle/>
        <a:p>
          <a:r>
            <a:rPr lang="en-US" b="0" dirty="0">
              <a:solidFill>
                <a:srgbClr val="FFFF00"/>
              </a:solidFill>
              <a:latin typeface="Algerian" panose="04020705040A02060702" pitchFamily="82" charset="0"/>
            </a:rPr>
            <a:t>SIT AND REACH flexibility at home</a:t>
          </a:r>
          <a:endParaRPr lang="en-IN" b="1" dirty="0">
            <a:solidFill>
              <a:srgbClr val="FFFF00"/>
            </a:solidFill>
            <a:effectLst>
              <a:outerShdw blurRad="38100" dist="38100" dir="2700000" algn="tl">
                <a:srgbClr val="000000">
                  <a:alpha val="43137"/>
                </a:srgbClr>
              </a:outerShdw>
            </a:effectLst>
            <a:latin typeface="Algerian" panose="04020705040A02060702" pitchFamily="82" charset="0"/>
          </a:endParaRPr>
        </a:p>
      </dgm:t>
    </dgm:pt>
    <dgm:pt modelId="{6C021BC7-D6A8-49D7-905F-D4F2A0100FF9}" type="parTrans" cxnId="{3B03E96D-04FE-4584-859E-A46E5D6E23F4}">
      <dgm:prSet/>
      <dgm:spPr/>
      <dgm:t>
        <a:bodyPr/>
        <a:lstStyle/>
        <a:p>
          <a:endParaRPr lang="en-IN"/>
        </a:p>
      </dgm:t>
    </dgm:pt>
    <dgm:pt modelId="{F4C209FC-19FA-4243-A9EB-465146272CD4}" type="sibTrans" cxnId="{3B03E96D-04FE-4584-859E-A46E5D6E23F4}">
      <dgm:prSet/>
      <dgm:spPr/>
      <dgm:t>
        <a:bodyPr/>
        <a:lstStyle/>
        <a:p>
          <a:endParaRPr lang="en-IN"/>
        </a:p>
      </dgm:t>
    </dgm:pt>
    <dgm:pt modelId="{7C880A11-CB55-420E-954B-FB4E37DFC842}" type="pres">
      <dgm:prSet presAssocID="{3043BCAE-3D68-4E55-A8CB-E71EB522EDA6}" presName="linear" presStyleCnt="0">
        <dgm:presLayoutVars>
          <dgm:animLvl val="lvl"/>
          <dgm:resizeHandles val="exact"/>
        </dgm:presLayoutVars>
      </dgm:prSet>
      <dgm:spPr/>
    </dgm:pt>
    <dgm:pt modelId="{3362BEA9-AB96-412B-9DA3-3C4AC20F26C9}" type="pres">
      <dgm:prSet presAssocID="{489868CB-487A-400F-96A2-DB8E4DCCAC2E}" presName="parentText" presStyleLbl="node1" presStyleIdx="0" presStyleCnt="1" custLinFactNeighborX="48" custLinFactNeighborY="-45130">
        <dgm:presLayoutVars>
          <dgm:chMax val="0"/>
          <dgm:bulletEnabled val="1"/>
        </dgm:presLayoutVars>
      </dgm:prSet>
      <dgm:spPr/>
    </dgm:pt>
  </dgm:ptLst>
  <dgm:cxnLst>
    <dgm:cxn modelId="{3B03E96D-04FE-4584-859E-A46E5D6E23F4}" srcId="{3043BCAE-3D68-4E55-A8CB-E71EB522EDA6}" destId="{489868CB-487A-400F-96A2-DB8E4DCCAC2E}" srcOrd="0" destOrd="0" parTransId="{6C021BC7-D6A8-49D7-905F-D4F2A0100FF9}" sibTransId="{F4C209FC-19FA-4243-A9EB-465146272CD4}"/>
    <dgm:cxn modelId="{EA2C558C-94E2-4A38-9D06-9DD11527629B}" type="presOf" srcId="{489868CB-487A-400F-96A2-DB8E4DCCAC2E}" destId="{3362BEA9-AB96-412B-9DA3-3C4AC20F26C9}" srcOrd="0" destOrd="0" presId="urn:microsoft.com/office/officeart/2005/8/layout/vList2"/>
    <dgm:cxn modelId="{DAC677B8-30FE-4E88-8A50-06AFB9076DB7}" type="presOf" srcId="{3043BCAE-3D68-4E55-A8CB-E71EB522EDA6}" destId="{7C880A11-CB55-420E-954B-FB4E37DFC842}" srcOrd="0" destOrd="0" presId="urn:microsoft.com/office/officeart/2005/8/layout/vList2"/>
    <dgm:cxn modelId="{CCC339A2-AC1D-484E-B62C-2ACC7BEEF05D}" type="presParOf" srcId="{7C880A11-CB55-420E-954B-FB4E37DFC842}" destId="{3362BEA9-AB96-412B-9DA3-3C4AC20F26C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1E2961F-4DF4-45D1-B3D7-3055132EA1FA}"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IN"/>
        </a:p>
      </dgm:t>
    </dgm:pt>
    <dgm:pt modelId="{80BA0B82-E9FE-4A15-9185-E1010CC61BCF}">
      <dgm:prSet/>
      <dgm:spPr/>
      <dgm:t>
        <a:bodyPr/>
        <a:lstStyle/>
        <a:p>
          <a:r>
            <a:rPr lang="en-US" b="1" dirty="0">
              <a:solidFill>
                <a:srgbClr val="FFFF00"/>
              </a:solidFill>
              <a:effectLst>
                <a:outerShdw blurRad="38100" dist="38100" dir="2700000" algn="tl">
                  <a:srgbClr val="000000">
                    <a:alpha val="43137"/>
                  </a:srgbClr>
                </a:outerShdw>
              </a:effectLst>
              <a:latin typeface="Algerian" panose="04020705040A02060702" pitchFamily="82" charset="0"/>
            </a:rPr>
            <a:t>				MODIFIED SIT UPS</a:t>
          </a:r>
          <a:endParaRPr lang="en-IN" dirty="0"/>
        </a:p>
      </dgm:t>
    </dgm:pt>
    <dgm:pt modelId="{CB0AE234-4D71-49E4-A3E8-03DE558AE374}" type="parTrans" cxnId="{C4758D43-0C22-4391-A2E5-592C5F2AB780}">
      <dgm:prSet/>
      <dgm:spPr/>
      <dgm:t>
        <a:bodyPr/>
        <a:lstStyle/>
        <a:p>
          <a:endParaRPr lang="en-IN"/>
        </a:p>
      </dgm:t>
    </dgm:pt>
    <dgm:pt modelId="{22D5E888-0AD9-4FCD-BC6D-892B988F0B34}" type="sibTrans" cxnId="{C4758D43-0C22-4391-A2E5-592C5F2AB780}">
      <dgm:prSet/>
      <dgm:spPr/>
      <dgm:t>
        <a:bodyPr/>
        <a:lstStyle/>
        <a:p>
          <a:endParaRPr lang="en-IN"/>
        </a:p>
      </dgm:t>
    </dgm:pt>
    <dgm:pt modelId="{DEB60106-1A38-4F3F-A261-9CFCA0DBBA9E}" type="pres">
      <dgm:prSet presAssocID="{D1E2961F-4DF4-45D1-B3D7-3055132EA1FA}" presName="linear" presStyleCnt="0">
        <dgm:presLayoutVars>
          <dgm:animLvl val="lvl"/>
          <dgm:resizeHandles val="exact"/>
        </dgm:presLayoutVars>
      </dgm:prSet>
      <dgm:spPr/>
    </dgm:pt>
    <dgm:pt modelId="{4EC2C601-E3B9-406B-90FA-E4417DE4E812}" type="pres">
      <dgm:prSet presAssocID="{80BA0B82-E9FE-4A15-9185-E1010CC61BCF}" presName="parentText" presStyleLbl="node1" presStyleIdx="0" presStyleCnt="1">
        <dgm:presLayoutVars>
          <dgm:chMax val="0"/>
          <dgm:bulletEnabled val="1"/>
        </dgm:presLayoutVars>
      </dgm:prSet>
      <dgm:spPr/>
    </dgm:pt>
  </dgm:ptLst>
  <dgm:cxnLst>
    <dgm:cxn modelId="{197A9138-15CD-4A94-8458-6DF955C133B7}" type="presOf" srcId="{80BA0B82-E9FE-4A15-9185-E1010CC61BCF}" destId="{4EC2C601-E3B9-406B-90FA-E4417DE4E812}" srcOrd="0" destOrd="0" presId="urn:microsoft.com/office/officeart/2005/8/layout/vList2"/>
    <dgm:cxn modelId="{C4758D43-0C22-4391-A2E5-592C5F2AB780}" srcId="{D1E2961F-4DF4-45D1-B3D7-3055132EA1FA}" destId="{80BA0B82-E9FE-4A15-9185-E1010CC61BCF}" srcOrd="0" destOrd="0" parTransId="{CB0AE234-4D71-49E4-A3E8-03DE558AE374}" sibTransId="{22D5E888-0AD9-4FCD-BC6D-892B988F0B34}"/>
    <dgm:cxn modelId="{4D16909C-7DA0-4C0E-8B5A-713588056C79}" type="presOf" srcId="{D1E2961F-4DF4-45D1-B3D7-3055132EA1FA}" destId="{DEB60106-1A38-4F3F-A261-9CFCA0DBBA9E}" srcOrd="0" destOrd="0" presId="urn:microsoft.com/office/officeart/2005/8/layout/vList2"/>
    <dgm:cxn modelId="{4A4CCDDE-69FB-4E45-B620-D859AD10B945}" type="presParOf" srcId="{DEB60106-1A38-4F3F-A261-9CFCA0DBBA9E}" destId="{4EC2C601-E3B9-406B-90FA-E4417DE4E812}"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349A3F7-E4A3-4134-AB5A-355F625A6ED6}"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B3D5EDA7-18B8-457E-BF60-565892F51C59}" type="pres">
      <dgm:prSet presAssocID="{9349A3F7-E4A3-4134-AB5A-355F625A6ED6}" presName="linear" presStyleCnt="0">
        <dgm:presLayoutVars>
          <dgm:animLvl val="lvl"/>
          <dgm:resizeHandles val="exact"/>
        </dgm:presLayoutVars>
      </dgm:prSet>
      <dgm:spPr/>
    </dgm:pt>
  </dgm:ptLst>
  <dgm:cxnLst>
    <dgm:cxn modelId="{AC006862-63D8-49CF-B727-1DF30D4C33DD}" type="presOf" srcId="{9349A3F7-E4A3-4134-AB5A-355F625A6ED6}" destId="{B3D5EDA7-18B8-457E-BF60-565892F51C5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389A3E2-63FD-450F-8EB5-21532A634468}" type="doc">
      <dgm:prSet loTypeId="urn:microsoft.com/office/officeart/2005/8/layout/vList2" loCatId="list" qsTypeId="urn:microsoft.com/office/officeart/2005/8/quickstyle/3d1" qsCatId="3D" csTypeId="urn:microsoft.com/office/officeart/2005/8/colors/accent1_2" csCatId="accent1" phldr="1"/>
      <dgm:spPr/>
      <dgm:t>
        <a:bodyPr/>
        <a:lstStyle/>
        <a:p>
          <a:endParaRPr lang="en-IN"/>
        </a:p>
      </dgm:t>
    </dgm:pt>
    <dgm:pt modelId="{726F89BA-8CB7-4562-9079-1A88E45ADDC5}" type="pres">
      <dgm:prSet presAssocID="{1389A3E2-63FD-450F-8EB5-21532A634468}" presName="linear" presStyleCnt="0">
        <dgm:presLayoutVars>
          <dgm:animLvl val="lvl"/>
          <dgm:resizeHandles val="exact"/>
        </dgm:presLayoutVars>
      </dgm:prSet>
      <dgm:spPr/>
    </dgm:pt>
  </dgm:ptLst>
  <dgm:cxnLst>
    <dgm:cxn modelId="{CDB67391-7D24-4985-B151-3BC27D00C810}" type="presOf" srcId="{1389A3E2-63FD-450F-8EB5-21532A634468}" destId="{726F89BA-8CB7-4562-9079-1A88E45ADDC5}"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FA9653-A1F2-4EDC-BC50-C8C44A1673E0}">
      <dsp:nvSpPr>
        <dsp:cNvPr id="0" name=""/>
        <dsp:cNvSpPr/>
      </dsp:nvSpPr>
      <dsp:spPr>
        <a:xfrm>
          <a:off x="0" y="4397"/>
          <a:ext cx="10993549" cy="104949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5260" tIns="175260" rIns="175260" bIns="175260" numCol="1" spcCol="1270" anchor="ctr" anchorCtr="0">
          <a:noAutofit/>
        </a:bodyPr>
        <a:lstStyle/>
        <a:p>
          <a:pPr marL="0" lvl="0" indent="0" algn="l" defTabSz="2044700">
            <a:lnSpc>
              <a:spcPct val="90000"/>
            </a:lnSpc>
            <a:spcBef>
              <a:spcPct val="0"/>
            </a:spcBef>
            <a:spcAft>
              <a:spcPct val="35000"/>
            </a:spcAft>
            <a:buNone/>
          </a:pPr>
          <a:r>
            <a:rPr lang="en-US" sz="4600" b="1" kern="1200" dirty="0">
              <a:solidFill>
                <a:srgbClr val="FFFF00"/>
              </a:solidFill>
              <a:effectLst>
                <a:outerShdw blurRad="38100" dist="38100" dir="2700000" algn="tl">
                  <a:srgbClr val="000000">
                    <a:alpha val="43137"/>
                  </a:srgbClr>
                </a:outerShdw>
              </a:effectLst>
              <a:latin typeface="Algerian" panose="04020705040A02060702" pitchFamily="82" charset="0"/>
            </a:rPr>
            <a:t>	      DYAL SINGH COLLEGE</a:t>
          </a:r>
          <a:endParaRPr lang="en-IN" sz="4600" b="1" kern="1200" dirty="0">
            <a:solidFill>
              <a:srgbClr val="FFFF00"/>
            </a:solidFill>
            <a:effectLst>
              <a:outerShdw blurRad="38100" dist="38100" dir="2700000" algn="tl">
                <a:srgbClr val="000000">
                  <a:alpha val="43137"/>
                </a:srgbClr>
              </a:outerShdw>
            </a:effectLst>
            <a:latin typeface="Algerian" panose="04020705040A02060702" pitchFamily="82" charset="0"/>
          </a:endParaRPr>
        </a:p>
      </dsp:txBody>
      <dsp:txXfrm>
        <a:off x="51232" y="55629"/>
        <a:ext cx="10891085" cy="94702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050A34-35F8-47C3-8C3C-93751B8902B3}">
      <dsp:nvSpPr>
        <dsp:cNvPr id="0" name=""/>
        <dsp:cNvSpPr/>
      </dsp:nvSpPr>
      <dsp:spPr>
        <a:xfrm>
          <a:off x="0" y="20672"/>
          <a:ext cx="11029616" cy="45630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dirty="0">
              <a:solidFill>
                <a:srgbClr val="FFFF00"/>
              </a:solidFill>
              <a:effectLst>
                <a:outerShdw blurRad="38100" dist="38100" dir="2700000" algn="tl">
                  <a:srgbClr val="000000">
                    <a:alpha val="43137"/>
                  </a:srgbClr>
                </a:outerShdw>
              </a:effectLst>
              <a:latin typeface="Algerian" panose="04020705040A02060702" pitchFamily="82" charset="0"/>
            </a:rPr>
            <a:t>						BMI, BMR, WHR</a:t>
          </a:r>
          <a:endParaRPr lang="en-IN" sz="2000" b="1" kern="1200" dirty="0">
            <a:solidFill>
              <a:srgbClr val="FFFF00"/>
            </a:solidFill>
            <a:effectLst>
              <a:outerShdw blurRad="38100" dist="38100" dir="2700000" algn="tl">
                <a:srgbClr val="000000">
                  <a:alpha val="43137"/>
                </a:srgbClr>
              </a:outerShdw>
            </a:effectLst>
            <a:latin typeface="Algerian" panose="04020705040A02060702" pitchFamily="82" charset="0"/>
          </a:endParaRPr>
        </a:p>
      </dsp:txBody>
      <dsp:txXfrm>
        <a:off x="22275" y="42947"/>
        <a:ext cx="10985066" cy="41175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C54329-0BC0-4CDF-B52D-5E0B9148EAA0}">
      <dsp:nvSpPr>
        <dsp:cNvPr id="0" name=""/>
        <dsp:cNvSpPr/>
      </dsp:nvSpPr>
      <dsp:spPr>
        <a:xfrm>
          <a:off x="0" y="8741"/>
          <a:ext cx="11029616" cy="1803854"/>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en-US" sz="4900" b="1" kern="1200" dirty="0">
              <a:solidFill>
                <a:srgbClr val="FFFF00"/>
              </a:solidFill>
              <a:effectLst>
                <a:outerShdw blurRad="38100" dist="38100" dir="2700000" algn="tl">
                  <a:srgbClr val="000000">
                    <a:alpha val="43137"/>
                  </a:srgbClr>
                </a:outerShdw>
              </a:effectLst>
              <a:latin typeface="Algerian" panose="04020705040A02060702" pitchFamily="82" charset="0"/>
            </a:rPr>
            <a:t>	GE :EVALUATION OF FITNESS</a:t>
          </a:r>
          <a:br>
            <a:rPr lang="en-US" sz="4900" b="1" kern="1200" dirty="0">
              <a:solidFill>
                <a:srgbClr val="FFFF00"/>
              </a:solidFill>
              <a:effectLst>
                <a:outerShdw blurRad="38100" dist="38100" dir="2700000" algn="tl">
                  <a:srgbClr val="000000">
                    <a:alpha val="43137"/>
                  </a:srgbClr>
                </a:outerShdw>
              </a:effectLst>
              <a:latin typeface="Algerian" panose="04020705040A02060702" pitchFamily="82" charset="0"/>
            </a:rPr>
          </a:br>
          <a:r>
            <a:rPr lang="en-US" sz="4900" b="1" kern="1200" dirty="0">
              <a:solidFill>
                <a:srgbClr val="FFFF00"/>
              </a:solidFill>
              <a:effectLst>
                <a:outerShdw blurRad="38100" dist="38100" dir="2700000" algn="tl">
                  <a:srgbClr val="000000">
                    <a:alpha val="43137"/>
                  </a:srgbClr>
                </a:outerShdw>
              </a:effectLst>
              <a:latin typeface="Algerian" panose="04020705040A02060702" pitchFamily="82" charset="0"/>
            </a:rPr>
            <a:t>	Paper code : 12555423</a:t>
          </a:r>
          <a:endParaRPr lang="en-IN" sz="4900" b="1" kern="1200" dirty="0">
            <a:solidFill>
              <a:srgbClr val="FFFF00"/>
            </a:solidFill>
            <a:effectLst>
              <a:outerShdw blurRad="38100" dist="38100" dir="2700000" algn="tl">
                <a:srgbClr val="000000">
                  <a:alpha val="43137"/>
                </a:srgbClr>
              </a:outerShdw>
            </a:effectLst>
            <a:latin typeface="Algerian" panose="04020705040A02060702" pitchFamily="82" charset="0"/>
          </a:endParaRPr>
        </a:p>
      </dsp:txBody>
      <dsp:txXfrm>
        <a:off x="88057" y="96798"/>
        <a:ext cx="10853502" cy="16277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6CEC0C-EF04-4D5A-9FE3-93B33A54919C}">
      <dsp:nvSpPr>
        <dsp:cNvPr id="0" name=""/>
        <dsp:cNvSpPr/>
      </dsp:nvSpPr>
      <dsp:spPr>
        <a:xfrm>
          <a:off x="0" y="6011"/>
          <a:ext cx="11029616" cy="86697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l" defTabSz="1689100">
            <a:lnSpc>
              <a:spcPct val="90000"/>
            </a:lnSpc>
            <a:spcBef>
              <a:spcPct val="0"/>
            </a:spcBef>
            <a:spcAft>
              <a:spcPct val="35000"/>
            </a:spcAft>
            <a:buNone/>
          </a:pPr>
          <a:r>
            <a:rPr lang="en-US" sz="3800" b="0" kern="1200" dirty="0">
              <a:solidFill>
                <a:srgbClr val="FFFF00"/>
              </a:solidFill>
              <a:latin typeface="Algerian" panose="04020705040A02060702" pitchFamily="82" charset="0"/>
            </a:rPr>
            <a:t>			</a:t>
          </a:r>
          <a:r>
            <a:rPr lang="en-US" sz="3800" b="1" kern="1200" dirty="0">
              <a:solidFill>
                <a:srgbClr val="FFFF00"/>
              </a:solidFill>
              <a:effectLst>
                <a:outerShdw blurRad="38100" dist="38100" dir="2700000" algn="tl">
                  <a:srgbClr val="000000">
                    <a:alpha val="43137"/>
                  </a:srgbClr>
                </a:outerShdw>
              </a:effectLst>
              <a:latin typeface="Algerian" panose="04020705040A02060702" pitchFamily="82" charset="0"/>
            </a:rPr>
            <a:t>CERTIFICATE</a:t>
          </a:r>
          <a:endParaRPr lang="en-IN" sz="3800" b="1" kern="1200" dirty="0">
            <a:solidFill>
              <a:srgbClr val="FFFF00"/>
            </a:solidFill>
            <a:effectLst>
              <a:outerShdw blurRad="38100" dist="38100" dir="2700000" algn="tl">
                <a:srgbClr val="000000">
                  <a:alpha val="43137"/>
                </a:srgbClr>
              </a:outerShdw>
            </a:effectLst>
            <a:latin typeface="Algerian" panose="04020705040A02060702" pitchFamily="82" charset="0"/>
          </a:endParaRPr>
        </a:p>
      </dsp:txBody>
      <dsp:txXfrm>
        <a:off x="42322" y="48333"/>
        <a:ext cx="10944972" cy="78232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930CC3-A4CA-4623-869C-DFB948F0F747}">
      <dsp:nvSpPr>
        <dsp:cNvPr id="0" name=""/>
        <dsp:cNvSpPr/>
      </dsp:nvSpPr>
      <dsp:spPr>
        <a:xfrm>
          <a:off x="0" y="143541"/>
          <a:ext cx="11029616" cy="111965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en-US" sz="4900" b="0" u="none" kern="1200" dirty="0">
              <a:solidFill>
                <a:srgbClr val="FFFF00"/>
              </a:solidFill>
              <a:effectLst>
                <a:outerShdw blurRad="38100" dist="38100" dir="2700000" algn="tl">
                  <a:srgbClr val="000000">
                    <a:alpha val="43137"/>
                  </a:srgbClr>
                </a:outerShdw>
              </a:effectLst>
              <a:latin typeface="Algerian" panose="04020705040A02060702" pitchFamily="82" charset="0"/>
            </a:rPr>
            <a:t>	</a:t>
          </a:r>
          <a:r>
            <a:rPr lang="en-US" sz="4900" b="0" u="sng" kern="1200" dirty="0">
              <a:solidFill>
                <a:srgbClr val="FFFF00"/>
              </a:solidFill>
              <a:effectLst>
                <a:outerShdw blurRad="38100" dist="38100" dir="2700000" algn="tl">
                  <a:srgbClr val="000000">
                    <a:alpha val="43137"/>
                  </a:srgbClr>
                </a:outerShdw>
              </a:effectLst>
              <a:latin typeface="Algerian" panose="04020705040A02060702" pitchFamily="82" charset="0"/>
            </a:rPr>
            <a:t>COOPER’S TEST</a:t>
          </a:r>
          <a:endParaRPr lang="en-IN" sz="4900" u="sng" kern="1200" dirty="0">
            <a:solidFill>
              <a:srgbClr val="FFFF00"/>
            </a:solidFill>
            <a:effectLst>
              <a:outerShdw blurRad="38100" dist="38100" dir="2700000" algn="tl">
                <a:srgbClr val="000000">
                  <a:alpha val="43137"/>
                </a:srgbClr>
              </a:outerShdw>
            </a:effectLst>
            <a:latin typeface="Algerian" panose="04020705040A02060702" pitchFamily="82" charset="0"/>
          </a:endParaRPr>
        </a:p>
      </dsp:txBody>
      <dsp:txXfrm>
        <a:off x="54657" y="198198"/>
        <a:ext cx="10920302" cy="101033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52A567-F89A-4D7F-A690-6F41C3638EBE}">
      <dsp:nvSpPr>
        <dsp:cNvPr id="0" name=""/>
        <dsp:cNvSpPr/>
      </dsp:nvSpPr>
      <dsp:spPr>
        <a:xfrm>
          <a:off x="0" y="0"/>
          <a:ext cx="11029616" cy="58474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kern="1200" dirty="0">
              <a:solidFill>
                <a:srgbClr val="FFFF00"/>
              </a:solidFill>
              <a:effectLst>
                <a:outerShdw blurRad="38100" dist="38100" dir="2700000" algn="tl">
                  <a:srgbClr val="000000">
                    <a:alpha val="43137"/>
                  </a:srgbClr>
                </a:outerShdw>
              </a:effectLst>
            </a:rPr>
            <a:t>				</a:t>
          </a:r>
          <a:r>
            <a:rPr lang="en-US" sz="2400" b="1" kern="1200" dirty="0">
              <a:solidFill>
                <a:srgbClr val="FFFF00"/>
              </a:solidFill>
              <a:effectLst>
                <a:outerShdw blurRad="38100" dist="38100" dir="2700000" algn="tl">
                  <a:srgbClr val="000000">
                    <a:alpha val="43137"/>
                  </a:srgbClr>
                </a:outerShdw>
              </a:effectLst>
              <a:latin typeface="Algerian" panose="04020705040A02060702" pitchFamily="82" charset="0"/>
              <a:cs typeface="Aparajita" panose="02020603050405020304" pitchFamily="18" charset="0"/>
            </a:rPr>
            <a:t>12 MINUTE RUN TEST</a:t>
          </a:r>
          <a:endParaRPr lang="en-IN" sz="2400" b="1" kern="1200" dirty="0">
            <a:solidFill>
              <a:srgbClr val="FFFF00"/>
            </a:solidFill>
            <a:effectLst>
              <a:outerShdw blurRad="38100" dist="38100" dir="2700000" algn="tl">
                <a:srgbClr val="000000">
                  <a:alpha val="43137"/>
                </a:srgbClr>
              </a:outerShdw>
            </a:effectLst>
            <a:latin typeface="Algerian" panose="04020705040A02060702" pitchFamily="82" charset="0"/>
            <a:cs typeface="Aparajita" panose="02020603050405020304" pitchFamily="18" charset="0"/>
          </a:endParaRPr>
        </a:p>
      </dsp:txBody>
      <dsp:txXfrm>
        <a:off x="28545" y="28545"/>
        <a:ext cx="10972526" cy="52765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62BEA9-AB96-412B-9DA3-3C4AC20F26C9}">
      <dsp:nvSpPr>
        <dsp:cNvPr id="0" name=""/>
        <dsp:cNvSpPr/>
      </dsp:nvSpPr>
      <dsp:spPr>
        <a:xfrm>
          <a:off x="0" y="0"/>
          <a:ext cx="11029616" cy="775710"/>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b="0" kern="1200" dirty="0">
              <a:solidFill>
                <a:srgbClr val="FFFF00"/>
              </a:solidFill>
              <a:latin typeface="Algerian" panose="04020705040A02060702" pitchFamily="82" charset="0"/>
            </a:rPr>
            <a:t>SIT AND REACH flexibility at home</a:t>
          </a:r>
          <a:endParaRPr lang="en-IN" sz="3400" b="1" kern="1200" dirty="0">
            <a:solidFill>
              <a:srgbClr val="FFFF00"/>
            </a:solidFill>
            <a:effectLst>
              <a:outerShdw blurRad="38100" dist="38100" dir="2700000" algn="tl">
                <a:srgbClr val="000000">
                  <a:alpha val="43137"/>
                </a:srgbClr>
              </a:outerShdw>
            </a:effectLst>
            <a:latin typeface="Algerian" panose="04020705040A02060702" pitchFamily="82" charset="0"/>
          </a:endParaRPr>
        </a:p>
      </dsp:txBody>
      <dsp:txXfrm>
        <a:off x="37867" y="37867"/>
        <a:ext cx="10953882" cy="69997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C2C601-E3B9-406B-90FA-E4417DE4E812}">
      <dsp:nvSpPr>
        <dsp:cNvPr id="0" name=""/>
        <dsp:cNvSpPr/>
      </dsp:nvSpPr>
      <dsp:spPr>
        <a:xfrm>
          <a:off x="0" y="5079"/>
          <a:ext cx="11029616" cy="551655"/>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1" kern="1200" dirty="0">
              <a:solidFill>
                <a:srgbClr val="FFFF00"/>
              </a:solidFill>
              <a:effectLst>
                <a:outerShdw blurRad="38100" dist="38100" dir="2700000" algn="tl">
                  <a:srgbClr val="000000">
                    <a:alpha val="43137"/>
                  </a:srgbClr>
                </a:outerShdw>
              </a:effectLst>
              <a:latin typeface="Algerian" panose="04020705040A02060702" pitchFamily="82" charset="0"/>
            </a:rPr>
            <a:t>				MODIFIED SIT UPS</a:t>
          </a:r>
          <a:endParaRPr lang="en-IN" sz="2300" kern="1200" dirty="0"/>
        </a:p>
      </dsp:txBody>
      <dsp:txXfrm>
        <a:off x="26930" y="32009"/>
        <a:ext cx="10975756" cy="49779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jp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08AF42-E8E5-4D93-B0DA-A77A39DF84CE}" type="datetimeFigureOut">
              <a:rPr lang="en-IN" smtClean="0"/>
              <a:t>17-04-2022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2ECA7-9EFD-4529-BFCF-33FEF79E5921}" type="slidenum">
              <a:rPr lang="en-IN" smtClean="0"/>
              <a:t>‹#›</a:t>
            </a:fld>
            <a:endParaRPr lang="en-IN"/>
          </a:p>
        </p:txBody>
      </p:sp>
    </p:spTree>
    <p:extLst>
      <p:ext uri="{BB962C8B-B14F-4D97-AF65-F5344CB8AC3E}">
        <p14:creationId xmlns:p14="http://schemas.microsoft.com/office/powerpoint/2010/main" val="924420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ED2ECA7-9EFD-4529-BFCF-33FEF79E5921}" type="slidenum">
              <a:rPr lang="en-IN" smtClean="0"/>
              <a:t>3</a:t>
            </a:fld>
            <a:endParaRPr lang="en-IN"/>
          </a:p>
        </p:txBody>
      </p:sp>
    </p:spTree>
    <p:extLst>
      <p:ext uri="{BB962C8B-B14F-4D97-AF65-F5344CB8AC3E}">
        <p14:creationId xmlns:p14="http://schemas.microsoft.com/office/powerpoint/2010/main" val="3998736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CAEF0-478D-4254-87A2-B9497E1FAD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2668CC3-3D10-43A8-A0E0-2EFEFB5683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13D5A39-4434-45CD-87AB-DE507D2FCDF7}"/>
              </a:ext>
            </a:extLst>
          </p:cNvPr>
          <p:cNvSpPr>
            <a:spLocks noGrp="1"/>
          </p:cNvSpPr>
          <p:nvPr>
            <p:ph type="dt" sz="half" idx="10"/>
          </p:nvPr>
        </p:nvSpPr>
        <p:spPr/>
        <p:txBody>
          <a:bodyPr/>
          <a:lstStyle/>
          <a:p>
            <a:fld id="{ED291B17-9318-49DB-B28B-6E5994AE9581}" type="datetime1">
              <a:rPr lang="en-US" smtClean="0"/>
              <a:t>4/17/2022</a:t>
            </a:fld>
            <a:endParaRPr lang="en-US" dirty="0"/>
          </a:p>
        </p:txBody>
      </p:sp>
      <p:sp>
        <p:nvSpPr>
          <p:cNvPr id="5" name="Footer Placeholder 4">
            <a:extLst>
              <a:ext uri="{FF2B5EF4-FFF2-40B4-BE49-F238E27FC236}">
                <a16:creationId xmlns:a16="http://schemas.microsoft.com/office/drawing/2014/main" id="{7E784E43-1D98-4D19-80C9-4A2A523DB98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B3264-0562-446D-9016-98C906A96084}"/>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4433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116B5-5336-4D3B-B98B-09FD8CE842E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4B0076B-EDEB-4F63-AD25-D2C4B908ED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5B8148D-DFC4-42BD-B1AB-BB3E66230A37}"/>
              </a:ext>
            </a:extLst>
          </p:cNvPr>
          <p:cNvSpPr>
            <a:spLocks noGrp="1"/>
          </p:cNvSpPr>
          <p:nvPr>
            <p:ph type="dt" sz="half" idx="10"/>
          </p:nvPr>
        </p:nvSpPr>
        <p:spPr/>
        <p:txBody>
          <a:bodyPr/>
          <a:lstStyle/>
          <a:p>
            <a:fld id="{2CED4963-E985-44C4-B8C4-FDD613B7C2F8}" type="datetime1">
              <a:rPr lang="en-US" smtClean="0"/>
              <a:t>4/17/2022</a:t>
            </a:fld>
            <a:endParaRPr lang="en-US" dirty="0"/>
          </a:p>
        </p:txBody>
      </p:sp>
      <p:sp>
        <p:nvSpPr>
          <p:cNvPr id="5" name="Footer Placeholder 4">
            <a:extLst>
              <a:ext uri="{FF2B5EF4-FFF2-40B4-BE49-F238E27FC236}">
                <a16:creationId xmlns:a16="http://schemas.microsoft.com/office/drawing/2014/main" id="{89B4588C-B477-4C4A-824B-58102D837F8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00C5A88-1389-4FDC-80DD-EEC560048DB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50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7525BF-B2FB-4797-A7EE-88AFF131557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8011B69-E6DB-478E-9F75-856F54886F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69F41AA-6A63-402E-BE68-5C94121DCA2E}"/>
              </a:ext>
            </a:extLst>
          </p:cNvPr>
          <p:cNvSpPr>
            <a:spLocks noGrp="1"/>
          </p:cNvSpPr>
          <p:nvPr>
            <p:ph type="dt" sz="half" idx="10"/>
          </p:nvPr>
        </p:nvSpPr>
        <p:spPr/>
        <p:txBody>
          <a:bodyPr/>
          <a:lstStyle/>
          <a:p>
            <a:fld id="{ED291B17-9318-49DB-B28B-6E5994AE9581}" type="datetime1">
              <a:rPr lang="en-US" smtClean="0"/>
              <a:t>4/17/2022</a:t>
            </a:fld>
            <a:endParaRPr lang="en-US" dirty="0"/>
          </a:p>
        </p:txBody>
      </p:sp>
      <p:sp>
        <p:nvSpPr>
          <p:cNvPr id="5" name="Footer Placeholder 4">
            <a:extLst>
              <a:ext uri="{FF2B5EF4-FFF2-40B4-BE49-F238E27FC236}">
                <a16:creationId xmlns:a16="http://schemas.microsoft.com/office/drawing/2014/main" id="{9A604BA7-1BD8-4729-891E-CE7201F7DFA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07BA7F9-32F3-447C-8398-7DDB32E148B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9747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8FF6D-383D-4154-A658-695498DD150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AC717B4-F1E9-455C-973C-59E49568AF2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6EA5A8F-B509-480C-97C8-341337710BA3}"/>
              </a:ext>
            </a:extLst>
          </p:cNvPr>
          <p:cNvSpPr>
            <a:spLocks noGrp="1"/>
          </p:cNvSpPr>
          <p:nvPr>
            <p:ph type="dt" sz="half" idx="10"/>
          </p:nvPr>
        </p:nvSpPr>
        <p:spPr/>
        <p:txBody>
          <a:bodyPr/>
          <a:lstStyle/>
          <a:p>
            <a:fld id="{78DD82B9-B8EE-4375-B6FF-88FA6ABB15D9}" type="datetime1">
              <a:rPr lang="en-US" smtClean="0"/>
              <a:t>4/17/2022</a:t>
            </a:fld>
            <a:endParaRPr lang="en-US" dirty="0"/>
          </a:p>
        </p:txBody>
      </p:sp>
      <p:sp>
        <p:nvSpPr>
          <p:cNvPr id="5" name="Footer Placeholder 4">
            <a:extLst>
              <a:ext uri="{FF2B5EF4-FFF2-40B4-BE49-F238E27FC236}">
                <a16:creationId xmlns:a16="http://schemas.microsoft.com/office/drawing/2014/main" id="{D2A24104-4B9F-4B91-95BF-02849883CD4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8ECB62-2E8D-417F-8F08-889CFD1DFDF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2038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69673-0A49-4376-9BC7-7D89710576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7A98366-E63A-4548-8248-5BF166249C8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646901-19E5-49FA-8031-FAAFB02670E5}"/>
              </a:ext>
            </a:extLst>
          </p:cNvPr>
          <p:cNvSpPr>
            <a:spLocks noGrp="1"/>
          </p:cNvSpPr>
          <p:nvPr>
            <p:ph type="dt" sz="half" idx="10"/>
          </p:nvPr>
        </p:nvSpPr>
        <p:spPr/>
        <p:txBody>
          <a:bodyPr/>
          <a:lstStyle/>
          <a:p>
            <a:fld id="{B2497495-0637-405E-AE64-5CC7506D51F5}" type="datetime1">
              <a:rPr lang="en-US" smtClean="0"/>
              <a:t>4/17/2022</a:t>
            </a:fld>
            <a:endParaRPr lang="en-US" dirty="0"/>
          </a:p>
        </p:txBody>
      </p:sp>
      <p:sp>
        <p:nvSpPr>
          <p:cNvPr id="5" name="Footer Placeholder 4">
            <a:extLst>
              <a:ext uri="{FF2B5EF4-FFF2-40B4-BE49-F238E27FC236}">
                <a16:creationId xmlns:a16="http://schemas.microsoft.com/office/drawing/2014/main" id="{7B94797B-92DC-4173-9762-A40A74A6B81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9A58AF-DA78-403F-AFE2-2A2E28C5946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11625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7A593-134C-4C31-9D06-17804FDCE07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559FAB6-4ED1-4E5D-8AEF-51AF7641DEE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4AC64D6-B644-41C9-B756-E89B8C05F3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99CB339-AF83-4CB4-B481-D37D3E8CCCE5}"/>
              </a:ext>
            </a:extLst>
          </p:cNvPr>
          <p:cNvSpPr>
            <a:spLocks noGrp="1"/>
          </p:cNvSpPr>
          <p:nvPr>
            <p:ph type="dt" sz="half" idx="10"/>
          </p:nvPr>
        </p:nvSpPr>
        <p:spPr/>
        <p:txBody>
          <a:bodyPr/>
          <a:lstStyle/>
          <a:p>
            <a:fld id="{7BFFD690-9426-415D-8B65-26881E07B2D4}" type="datetime1">
              <a:rPr lang="en-US" smtClean="0"/>
              <a:t>4/17/2022</a:t>
            </a:fld>
            <a:endParaRPr lang="en-US" dirty="0"/>
          </a:p>
        </p:txBody>
      </p:sp>
      <p:sp>
        <p:nvSpPr>
          <p:cNvPr id="6" name="Footer Placeholder 5">
            <a:extLst>
              <a:ext uri="{FF2B5EF4-FFF2-40B4-BE49-F238E27FC236}">
                <a16:creationId xmlns:a16="http://schemas.microsoft.com/office/drawing/2014/main" id="{75548E18-8289-4C17-B4BE-5911A07C17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C8A144E-5C94-4B4C-B55A-BE017C4C9E81}"/>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7104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CEB55-430E-4E8D-A83E-9EFE1572710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0F8761D-BBB5-427C-BDCD-55D69FDDE9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C728F0-4339-4A9D-90AA-D71D1EC6E6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7A97DFD-0EA4-4AB1-BB8D-777AC5DDBA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71DEA07-2D60-45B3-A63A-FAE56A50D23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82E07DB-CADC-49CB-90A2-A440130906DE}"/>
              </a:ext>
            </a:extLst>
          </p:cNvPr>
          <p:cNvSpPr>
            <a:spLocks noGrp="1"/>
          </p:cNvSpPr>
          <p:nvPr>
            <p:ph type="dt" sz="half" idx="10"/>
          </p:nvPr>
        </p:nvSpPr>
        <p:spPr/>
        <p:txBody>
          <a:bodyPr/>
          <a:lstStyle/>
          <a:p>
            <a:fld id="{04C4989A-474C-40DE-95B9-011C28B71673}" type="datetime1">
              <a:rPr lang="en-US" smtClean="0"/>
              <a:t>4/17/2022</a:t>
            </a:fld>
            <a:endParaRPr lang="en-US" dirty="0"/>
          </a:p>
        </p:txBody>
      </p:sp>
      <p:sp>
        <p:nvSpPr>
          <p:cNvPr id="8" name="Footer Placeholder 7">
            <a:extLst>
              <a:ext uri="{FF2B5EF4-FFF2-40B4-BE49-F238E27FC236}">
                <a16:creationId xmlns:a16="http://schemas.microsoft.com/office/drawing/2014/main" id="{0D61EE27-CD18-4039-8AC7-3B0DDCD843AC}"/>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B60842F-76AA-42ED-A44E-8190B3F6310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21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C26B6-8087-48C2-A947-1B22CCA597F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8C7D88D-33D6-4B08-A0CE-D077B6A73641}"/>
              </a:ext>
            </a:extLst>
          </p:cNvPr>
          <p:cNvSpPr>
            <a:spLocks noGrp="1"/>
          </p:cNvSpPr>
          <p:nvPr>
            <p:ph type="dt" sz="half" idx="10"/>
          </p:nvPr>
        </p:nvSpPr>
        <p:spPr/>
        <p:txBody>
          <a:bodyPr/>
          <a:lstStyle/>
          <a:p>
            <a:fld id="{5DB4ED54-5B5E-4A04-93D3-5772E3CE3818}" type="datetime1">
              <a:rPr lang="en-US" smtClean="0"/>
              <a:t>4/17/2022</a:t>
            </a:fld>
            <a:endParaRPr lang="en-US" dirty="0"/>
          </a:p>
        </p:txBody>
      </p:sp>
      <p:sp>
        <p:nvSpPr>
          <p:cNvPr id="4" name="Footer Placeholder 3">
            <a:extLst>
              <a:ext uri="{FF2B5EF4-FFF2-40B4-BE49-F238E27FC236}">
                <a16:creationId xmlns:a16="http://schemas.microsoft.com/office/drawing/2014/main" id="{4257DE90-FC31-4BF9-B4DF-8ED128EE156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CB969F00-F913-43A3-AAC6-3FFBBCA9489B}"/>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1896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560ED9-A565-472B-8900-71E45FE93580}"/>
              </a:ext>
            </a:extLst>
          </p:cNvPr>
          <p:cNvSpPr>
            <a:spLocks noGrp="1"/>
          </p:cNvSpPr>
          <p:nvPr>
            <p:ph type="dt" sz="half" idx="10"/>
          </p:nvPr>
        </p:nvSpPr>
        <p:spPr/>
        <p:txBody>
          <a:bodyPr/>
          <a:lstStyle/>
          <a:p>
            <a:fld id="{4EDE50D6-574B-40AF-946F-D52A04ADE379}" type="datetime1">
              <a:rPr lang="en-US" smtClean="0"/>
              <a:t>4/17/2022</a:t>
            </a:fld>
            <a:endParaRPr lang="en-US" dirty="0"/>
          </a:p>
        </p:txBody>
      </p:sp>
      <p:sp>
        <p:nvSpPr>
          <p:cNvPr id="3" name="Footer Placeholder 2">
            <a:extLst>
              <a:ext uri="{FF2B5EF4-FFF2-40B4-BE49-F238E27FC236}">
                <a16:creationId xmlns:a16="http://schemas.microsoft.com/office/drawing/2014/main" id="{7B6B1AD1-F806-45A6-A925-9B3687BF563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FA365735-C8EB-467B-9B38-B1354B9A2C7B}"/>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16127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B5F7F-F3EA-49CF-859E-6FD7CF548A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AA99EE7-87AC-49F1-B2AA-ABB7D0E90E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F8CB746-9234-4852-80C0-CF4BDD0497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A634A7-8A84-4D31-987B-1066CE1F44C9}"/>
              </a:ext>
            </a:extLst>
          </p:cNvPr>
          <p:cNvSpPr>
            <a:spLocks noGrp="1"/>
          </p:cNvSpPr>
          <p:nvPr>
            <p:ph type="dt" sz="half" idx="10"/>
          </p:nvPr>
        </p:nvSpPr>
        <p:spPr/>
        <p:txBody>
          <a:bodyPr/>
          <a:lstStyle/>
          <a:p>
            <a:fld id="{D82884F1-FFEA-405F-9602-3DCA865EDA4E}" type="datetime1">
              <a:rPr lang="en-US" smtClean="0"/>
              <a:t>4/17/2022</a:t>
            </a:fld>
            <a:endParaRPr lang="en-US" dirty="0"/>
          </a:p>
        </p:txBody>
      </p:sp>
      <p:sp>
        <p:nvSpPr>
          <p:cNvPr id="6" name="Footer Placeholder 5">
            <a:extLst>
              <a:ext uri="{FF2B5EF4-FFF2-40B4-BE49-F238E27FC236}">
                <a16:creationId xmlns:a16="http://schemas.microsoft.com/office/drawing/2014/main" id="{EC812965-2779-4359-B6F3-D695D68C711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4B78B53-752B-42C2-A32F-3588B1849369}"/>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254764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94B7A-BB58-48B6-A18B-28AA445E99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8E42EDD-F7D8-48DE-97B2-07AB3003D5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C331B6D-42EC-4686-AB69-D091CA038D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AF0E8A-C5FF-4C57-9C9F-76D26388C98A}"/>
              </a:ext>
            </a:extLst>
          </p:cNvPr>
          <p:cNvSpPr>
            <a:spLocks noGrp="1"/>
          </p:cNvSpPr>
          <p:nvPr>
            <p:ph type="dt" sz="half" idx="10"/>
          </p:nvPr>
        </p:nvSpPr>
        <p:spPr/>
        <p:txBody>
          <a:bodyPr/>
          <a:lstStyle/>
          <a:p>
            <a:fld id="{7E18DB4A-8810-4A10-AD5C-D5E2C667F5B3}" type="datetime1">
              <a:rPr lang="en-US" smtClean="0"/>
              <a:t>4/17/2022</a:t>
            </a:fld>
            <a:endParaRPr lang="en-US" dirty="0"/>
          </a:p>
        </p:txBody>
      </p:sp>
      <p:sp>
        <p:nvSpPr>
          <p:cNvPr id="6" name="Footer Placeholder 5">
            <a:extLst>
              <a:ext uri="{FF2B5EF4-FFF2-40B4-BE49-F238E27FC236}">
                <a16:creationId xmlns:a16="http://schemas.microsoft.com/office/drawing/2014/main" id="{C38E2BFA-08E5-47E7-9019-BB75A9CB9A10}"/>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F3AC207E-6AC2-49DE-ADE4-E4260D4D039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5530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A745F3-E64D-4B32-AEAE-30909B3506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2CD0974-169F-46CC-943F-E739D22617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77713B-98EB-4263-975C-06FBC0E19F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291B17-9318-49DB-B28B-6E5994AE9581}" type="datetime1">
              <a:rPr lang="en-US" smtClean="0"/>
              <a:t>4/17/2022</a:t>
            </a:fld>
            <a:endParaRPr lang="en-US" dirty="0"/>
          </a:p>
        </p:txBody>
      </p:sp>
      <p:sp>
        <p:nvSpPr>
          <p:cNvPr id="5" name="Footer Placeholder 4">
            <a:extLst>
              <a:ext uri="{FF2B5EF4-FFF2-40B4-BE49-F238E27FC236}">
                <a16:creationId xmlns:a16="http://schemas.microsoft.com/office/drawing/2014/main" id="{55EC45AD-AF4A-4FFC-AC16-3C4ADD9986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1D9414E-E1BF-479C-80CB-8F7C5CADBF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100122595"/>
      </p:ext>
    </p:extLst>
  </p:cSld>
  <p:clrMap bg1="lt1" tx1="dk1" bg2="lt2" tx2="dk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jpe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6.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6.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9.xml"/><Relationship Id="rId7" Type="http://schemas.openxmlformats.org/officeDocument/2006/relationships/image" Target="../media/image9.png"/><Relationship Id="rId2" Type="http://schemas.openxmlformats.org/officeDocument/2006/relationships/diagramData" Target="../diagrams/data9.xml"/><Relationship Id="rId1" Type="http://schemas.openxmlformats.org/officeDocument/2006/relationships/slideLayout" Target="../slideLayouts/slideLayout6.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0.xml"/><Relationship Id="rId7" Type="http://schemas.openxmlformats.org/officeDocument/2006/relationships/image" Target="../media/image10.png"/><Relationship Id="rId2" Type="http://schemas.openxmlformats.org/officeDocument/2006/relationships/diagramData" Target="../diagrams/data10.xml"/><Relationship Id="rId1" Type="http://schemas.openxmlformats.org/officeDocument/2006/relationships/slideLayout" Target="../slideLayouts/slideLayout6.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6.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2.jp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3.jpeg"/><Relationship Id="rId2" Type="http://schemas.openxmlformats.org/officeDocument/2006/relationships/diagramData" Target="../diagrams/data4.xml"/><Relationship Id="rId1" Type="http://schemas.openxmlformats.org/officeDocument/2006/relationships/slideLayout" Target="../slideLayouts/slideLayout6.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6.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6.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12720F9D-1963-47AC-B119-9E3B929821AC}"/>
              </a:ext>
            </a:extLst>
          </p:cNvPr>
          <p:cNvGraphicFramePr/>
          <p:nvPr>
            <p:extLst>
              <p:ext uri="{D42A27DB-BD31-4B8C-83A1-F6EECF244321}">
                <p14:modId xmlns:p14="http://schemas.microsoft.com/office/powerpoint/2010/main" val="1470397363"/>
              </p:ext>
            </p:extLst>
          </p:nvPr>
        </p:nvGraphicFramePr>
        <p:xfrm>
          <a:off x="581191" y="691302"/>
          <a:ext cx="10993549" cy="10568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012931"/>
          </a:xfrm>
        </p:spPr>
        <p:txBody>
          <a:bodyPr>
            <a:normAutofit/>
          </a:bodyPr>
          <a:lstStyle/>
          <a:p>
            <a:pPr algn="l"/>
            <a:r>
              <a:rPr lang="en-US" sz="3600" dirty="0">
                <a:solidFill>
                  <a:schemeClr val="bg2">
                    <a:lumMod val="25000"/>
                  </a:schemeClr>
                </a:solidFill>
                <a:latin typeface="Arial Narrow" panose="020B0606020202030204" pitchFamily="34" charset="0"/>
              </a:rPr>
              <a:t>NAME :</a:t>
            </a:r>
            <a:r>
              <a:rPr lang="en-US" sz="3600" dirty="0">
                <a:latin typeface="Arial Narrow" panose="020B0606020202030204" pitchFamily="34" charset="0"/>
              </a:rPr>
              <a:t> </a:t>
            </a:r>
            <a:r>
              <a:rPr lang="en-US" sz="3600" b="1" dirty="0">
                <a:latin typeface="Arial Narrow" panose="020B0606020202030204" pitchFamily="34" charset="0"/>
              </a:rPr>
              <a:t>ANKIT</a:t>
            </a:r>
          </a:p>
          <a:p>
            <a:pPr algn="l"/>
            <a:r>
              <a:rPr lang="en-US" sz="3600" dirty="0">
                <a:solidFill>
                  <a:schemeClr val="bg2">
                    <a:lumMod val="25000"/>
                  </a:schemeClr>
                </a:solidFill>
                <a:latin typeface="Arial Narrow" panose="020B0606020202030204" pitchFamily="34" charset="0"/>
              </a:rPr>
              <a:t>PROGRAMME :</a:t>
            </a:r>
            <a:r>
              <a:rPr lang="en-US" sz="3600" dirty="0">
                <a:latin typeface="Arial Narrow" panose="020B0606020202030204" pitchFamily="34" charset="0"/>
              </a:rPr>
              <a:t> </a:t>
            </a:r>
            <a:r>
              <a:rPr lang="en-US" sz="3600" b="1" dirty="0">
                <a:latin typeface="Arial Narrow" panose="020B0606020202030204" pitchFamily="34" charset="0"/>
              </a:rPr>
              <a:t>B.Sc HONS. COMPUTER SCIENCE</a:t>
            </a:r>
          </a:p>
          <a:p>
            <a:pPr algn="l"/>
            <a:r>
              <a:rPr lang="en-US" sz="3600" dirty="0">
                <a:solidFill>
                  <a:schemeClr val="bg2">
                    <a:lumMod val="25000"/>
                  </a:schemeClr>
                </a:solidFill>
                <a:latin typeface="Arial Narrow" panose="020B0606020202030204" pitchFamily="34" charset="0"/>
              </a:rPr>
              <a:t>GE :</a:t>
            </a:r>
            <a:r>
              <a:rPr lang="en-US" sz="3600" dirty="0">
                <a:latin typeface="Arial Narrow" panose="020B0606020202030204" pitchFamily="34" charset="0"/>
              </a:rPr>
              <a:t> </a:t>
            </a:r>
            <a:r>
              <a:rPr lang="en-US" sz="3600" b="1" dirty="0">
                <a:latin typeface="Arial Narrow" panose="020B0606020202030204" pitchFamily="34" charset="0"/>
              </a:rPr>
              <a:t>PHYSICAL EDUCATION</a:t>
            </a:r>
          </a:p>
          <a:p>
            <a:pPr algn="l"/>
            <a:r>
              <a:rPr lang="en-US" sz="3600" dirty="0">
                <a:solidFill>
                  <a:schemeClr val="bg2">
                    <a:lumMod val="25000"/>
                  </a:schemeClr>
                </a:solidFill>
                <a:latin typeface="Arial Narrow" panose="020B0606020202030204" pitchFamily="34" charset="0"/>
              </a:rPr>
              <a:t>ROLL NO :</a:t>
            </a:r>
            <a:r>
              <a:rPr lang="en-US" sz="3600" dirty="0">
                <a:latin typeface="Arial Narrow" panose="020B0606020202030204" pitchFamily="34" charset="0"/>
              </a:rPr>
              <a:t> </a:t>
            </a:r>
            <a:r>
              <a:rPr lang="en-US" sz="3600" b="1" dirty="0">
                <a:latin typeface="Arial Narrow" panose="020B0606020202030204" pitchFamily="34" charset="0"/>
              </a:rPr>
              <a:t>20/49005</a:t>
            </a:r>
          </a:p>
          <a:p>
            <a:pPr algn="l"/>
            <a:r>
              <a:rPr lang="en-US" sz="3600" dirty="0">
                <a:solidFill>
                  <a:schemeClr val="bg2">
                    <a:lumMod val="25000"/>
                  </a:schemeClr>
                </a:solidFill>
                <a:latin typeface="Arial Narrow" panose="020B0606020202030204" pitchFamily="34" charset="0"/>
              </a:rPr>
              <a:t>TOPIC :</a:t>
            </a:r>
            <a:r>
              <a:rPr lang="en-US" sz="3600" dirty="0">
                <a:latin typeface="Arial Narrow" panose="020B0606020202030204" pitchFamily="34" charset="0"/>
              </a:rPr>
              <a:t> </a:t>
            </a:r>
            <a:r>
              <a:rPr lang="en-US" sz="3600" b="1" dirty="0">
                <a:latin typeface="Arial Narrow" panose="020B0606020202030204" pitchFamily="34" charset="0"/>
              </a:rPr>
              <a:t>EVALUATION OF FITNESS.</a:t>
            </a:r>
          </a:p>
          <a:p>
            <a:endParaRPr lang="en-US" dirty="0">
              <a:latin typeface="Arial Narrow" panose="020B0606020202030204" pitchFamily="34" charset="0"/>
            </a:endParaRPr>
          </a:p>
        </p:txBody>
      </p:sp>
      <p:pic>
        <p:nvPicPr>
          <p:cNvPr id="5" name="Picture 4">
            <a:extLst>
              <a:ext uri="{FF2B5EF4-FFF2-40B4-BE49-F238E27FC236}">
                <a16:creationId xmlns:a16="http://schemas.microsoft.com/office/drawing/2014/main" id="{80560625-1441-4913-BE15-4440E4F35D18}"/>
              </a:ext>
            </a:extLst>
          </p:cNvPr>
          <p:cNvPicPr>
            <a:picLocks noChangeAspect="1"/>
          </p:cNvPicPr>
          <p:nvPr/>
        </p:nvPicPr>
        <p:blipFill>
          <a:blip r:embed="rId7"/>
          <a:stretch>
            <a:fillRect/>
          </a:stretch>
        </p:blipFill>
        <p:spPr>
          <a:xfrm>
            <a:off x="1910370" y="774413"/>
            <a:ext cx="1389011" cy="956267"/>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741CD-F6D3-4516-8DCE-44128F408F44}"/>
              </a:ext>
            </a:extLst>
          </p:cNvPr>
          <p:cNvSpPr>
            <a:spLocks noGrp="1"/>
          </p:cNvSpPr>
          <p:nvPr>
            <p:ph type="title"/>
          </p:nvPr>
        </p:nvSpPr>
        <p:spPr/>
        <p:txBody>
          <a:bodyPr/>
          <a:lstStyle/>
          <a:p>
            <a:endParaRPr lang="en-IN" dirty="0"/>
          </a:p>
        </p:txBody>
      </p:sp>
      <p:pic>
        <p:nvPicPr>
          <p:cNvPr id="4" name="Picture 3">
            <a:extLst>
              <a:ext uri="{FF2B5EF4-FFF2-40B4-BE49-F238E27FC236}">
                <a16:creationId xmlns:a16="http://schemas.microsoft.com/office/drawing/2014/main" id="{EF682B1A-0826-403F-A0D1-BFCB1B6035BE}"/>
              </a:ext>
            </a:extLst>
          </p:cNvPr>
          <p:cNvPicPr>
            <a:picLocks noChangeAspect="1"/>
          </p:cNvPicPr>
          <p:nvPr/>
        </p:nvPicPr>
        <p:blipFill>
          <a:blip r:embed="rId2"/>
          <a:stretch>
            <a:fillRect/>
          </a:stretch>
        </p:blipFill>
        <p:spPr>
          <a:xfrm>
            <a:off x="292230" y="729658"/>
            <a:ext cx="11313280" cy="5689996"/>
          </a:xfrm>
          <a:prstGeom prst="rect">
            <a:avLst/>
          </a:prstGeom>
        </p:spPr>
      </p:pic>
    </p:spTree>
    <p:extLst>
      <p:ext uri="{BB962C8B-B14F-4D97-AF65-F5344CB8AC3E}">
        <p14:creationId xmlns:p14="http://schemas.microsoft.com/office/powerpoint/2010/main" val="1636726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E688972C-6210-4CEA-A9B7-82ED0B34899C}"/>
              </a:ext>
            </a:extLst>
          </p:cNvPr>
          <p:cNvGraphicFramePr/>
          <p:nvPr>
            <p:extLst>
              <p:ext uri="{D42A27DB-BD31-4B8C-83A1-F6EECF244321}">
                <p14:modId xmlns:p14="http://schemas.microsoft.com/office/powerpoint/2010/main" val="2264754146"/>
              </p:ext>
            </p:extLst>
          </p:nvPr>
        </p:nvGraphicFramePr>
        <p:xfrm>
          <a:off x="575894" y="729658"/>
          <a:ext cx="11029616" cy="5618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684D29DC-0D74-4953-A82F-532E65968A46}"/>
              </a:ext>
            </a:extLst>
          </p:cNvPr>
          <p:cNvSpPr txBox="1"/>
          <p:nvPr/>
        </p:nvSpPr>
        <p:spPr>
          <a:xfrm>
            <a:off x="440511" y="1527142"/>
            <a:ext cx="11300382" cy="4985980"/>
          </a:xfrm>
          <a:prstGeom prst="rect">
            <a:avLst/>
          </a:prstGeom>
          <a:noFill/>
        </p:spPr>
        <p:txBody>
          <a:bodyPr wrap="square">
            <a:spAutoFit/>
          </a:bodyPr>
          <a:lstStyle/>
          <a:p>
            <a:r>
              <a:rPr lang="en-US" dirty="0">
                <a:solidFill>
                  <a:srgbClr val="7030A0"/>
                </a:solidFill>
                <a:latin typeface="Arial Narrow" panose="020B0606020202030204" pitchFamily="34" charset="0"/>
              </a:rPr>
              <a:t>For the best results, sit-ups should be performed three to five times a week. When practicing sit-ups place a towel or other soft material under your tailbone or practice on a mat. The best method of practicing sit-ups is to do them the same way they are tested. </a:t>
            </a:r>
          </a:p>
          <a:p>
            <a:r>
              <a:rPr lang="en-US" dirty="0">
                <a:solidFill>
                  <a:srgbClr val="7030A0"/>
                </a:solidFill>
                <a:latin typeface="Arial Narrow" panose="020B0606020202030204" pitchFamily="34" charset="0"/>
              </a:rPr>
              <a:t>The following are variations of the exercise you can practice:</a:t>
            </a:r>
          </a:p>
          <a:p>
            <a:endParaRPr lang="en-US" dirty="0">
              <a:solidFill>
                <a:srgbClr val="7030A0"/>
              </a:solidFill>
              <a:latin typeface="Arial Narrow" panose="020B0606020202030204" pitchFamily="34" charset="0"/>
            </a:endParaRPr>
          </a:p>
          <a:p>
            <a:pPr marL="342900" indent="-342900">
              <a:buFont typeface="Wingdings" panose="05000000000000000000" pitchFamily="2" charset="2"/>
              <a:buChar char="Ø"/>
            </a:pPr>
            <a:r>
              <a:rPr lang="en-US" sz="2400" dirty="0">
                <a:solidFill>
                  <a:srgbClr val="006600"/>
                </a:solidFill>
                <a:latin typeface="Arial Narrow" panose="020B0606020202030204" pitchFamily="34" charset="0"/>
              </a:rPr>
              <a:t>THE CURL-UP</a:t>
            </a:r>
          </a:p>
          <a:p>
            <a:r>
              <a:rPr lang="en-US" dirty="0">
                <a:solidFill>
                  <a:srgbClr val="FF0000"/>
                </a:solidFill>
                <a:latin typeface="Arial Narrow" panose="020B0606020202030204" pitchFamily="34" charset="0"/>
              </a:rPr>
              <a:t>POSITION.</a:t>
            </a:r>
            <a:r>
              <a:rPr lang="en-US" dirty="0">
                <a:solidFill>
                  <a:srgbClr val="7030A0"/>
                </a:solidFill>
                <a:latin typeface="Arial Narrow" panose="020B0606020202030204" pitchFamily="34" charset="0"/>
              </a:rPr>
              <a:t> Lie on your back with your feet as close to your buttocks as possible. Cross your arms over your chest with your hands on the opposite shoulders. DO NOT HOLD YOUR FEET DOWN, although they must remain in contact with the ground at all times.</a:t>
            </a:r>
          </a:p>
          <a:p>
            <a:pPr marL="342900" indent="-342900">
              <a:buFont typeface="Wingdings" panose="05000000000000000000" pitchFamily="2" charset="2"/>
              <a:buChar char="Ø"/>
            </a:pPr>
            <a:endParaRPr lang="en-US" dirty="0">
              <a:solidFill>
                <a:srgbClr val="7030A0"/>
              </a:solidFill>
              <a:latin typeface="Arial Narrow" panose="020B0606020202030204" pitchFamily="34" charset="0"/>
            </a:endParaRPr>
          </a:p>
          <a:p>
            <a:r>
              <a:rPr lang="en-US" dirty="0">
                <a:solidFill>
                  <a:srgbClr val="FF0000"/>
                </a:solidFill>
                <a:latin typeface="Arial Narrow" panose="020B0606020202030204" pitchFamily="34" charset="0"/>
              </a:rPr>
              <a:t>ACTION.</a:t>
            </a:r>
            <a:r>
              <a:rPr lang="en-US" dirty="0">
                <a:solidFill>
                  <a:srgbClr val="7030A0"/>
                </a:solidFill>
                <a:latin typeface="Arial Narrow" panose="020B0606020202030204" pitchFamily="34" charset="0"/>
              </a:rPr>
              <a:t> Raise your head and shoulders off the ground, hold for five seconds, and return to the starting position. Repeat 10 to 20 times. Gradually increase the number of repetitions. Exhale as you sit up.</a:t>
            </a:r>
          </a:p>
          <a:p>
            <a:endParaRPr lang="en-US" dirty="0">
              <a:solidFill>
                <a:srgbClr val="7030A0"/>
              </a:solidFill>
              <a:latin typeface="Arial Narrow" panose="020B0606020202030204" pitchFamily="34" charset="0"/>
            </a:endParaRPr>
          </a:p>
          <a:p>
            <a:pPr marL="342900" indent="-342900">
              <a:buFont typeface="Wingdings" panose="05000000000000000000" pitchFamily="2" charset="2"/>
              <a:buChar char="Ø"/>
            </a:pPr>
            <a:r>
              <a:rPr lang="en-US" sz="2400" dirty="0">
                <a:solidFill>
                  <a:srgbClr val="006600"/>
                </a:solidFill>
                <a:latin typeface="Arial Narrow" panose="020B0606020202030204" pitchFamily="34" charset="0"/>
              </a:rPr>
              <a:t>LEGS ON A CHAIR</a:t>
            </a:r>
          </a:p>
          <a:p>
            <a:r>
              <a:rPr lang="en-US" dirty="0">
                <a:solidFill>
                  <a:srgbClr val="FF0000"/>
                </a:solidFill>
                <a:latin typeface="Arial Narrow" panose="020B0606020202030204" pitchFamily="34" charset="0"/>
              </a:rPr>
              <a:t>POSITION.</a:t>
            </a:r>
            <a:r>
              <a:rPr lang="en-US" dirty="0">
                <a:solidFill>
                  <a:srgbClr val="7030A0"/>
                </a:solidFill>
                <a:latin typeface="Arial Narrow" panose="020B0606020202030204" pitchFamily="34" charset="0"/>
              </a:rPr>
              <a:t> Lie on back with feet and lower legs on a chair. Interlock your fingers behind your head. DO NOT HOLD YOUR FEET, although they must remain in contact with the chair at all times.</a:t>
            </a:r>
          </a:p>
          <a:p>
            <a:pPr marL="342900" indent="-342900">
              <a:buFont typeface="Wingdings" panose="05000000000000000000" pitchFamily="2" charset="2"/>
              <a:buChar char="Ø"/>
            </a:pPr>
            <a:endParaRPr lang="en-US" dirty="0">
              <a:solidFill>
                <a:srgbClr val="7030A0"/>
              </a:solidFill>
              <a:latin typeface="Arial Narrow" panose="020B0606020202030204" pitchFamily="34" charset="0"/>
            </a:endParaRPr>
          </a:p>
          <a:p>
            <a:r>
              <a:rPr lang="en-US" dirty="0">
                <a:solidFill>
                  <a:srgbClr val="FF0000"/>
                </a:solidFill>
                <a:latin typeface="Arial Narrow" panose="020B0606020202030204" pitchFamily="34" charset="0"/>
              </a:rPr>
              <a:t>ACTION.</a:t>
            </a:r>
            <a:r>
              <a:rPr lang="en-US" dirty="0">
                <a:solidFill>
                  <a:srgbClr val="7030A0"/>
                </a:solidFill>
                <a:latin typeface="Arial Narrow" panose="020B0606020202030204" pitchFamily="34" charset="0"/>
              </a:rPr>
              <a:t> Raise your head and shoulders off the ground, hold for five seconds, and return to the starting position. Repeat 10 to 20 times. Gradually increase the number of repetitions during sessions. Exhale when you curl up.</a:t>
            </a:r>
          </a:p>
        </p:txBody>
      </p:sp>
    </p:spTree>
    <p:extLst>
      <p:ext uri="{BB962C8B-B14F-4D97-AF65-F5344CB8AC3E}">
        <p14:creationId xmlns:p14="http://schemas.microsoft.com/office/powerpoint/2010/main" val="2532604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DFE9325-AAA1-4B8A-A557-4446A54D479C}"/>
              </a:ext>
            </a:extLst>
          </p:cNvPr>
          <p:cNvSpPr txBox="1"/>
          <p:nvPr/>
        </p:nvSpPr>
        <p:spPr>
          <a:xfrm>
            <a:off x="358647" y="610136"/>
            <a:ext cx="11500273" cy="5940088"/>
          </a:xfrm>
          <a:prstGeom prst="rect">
            <a:avLst/>
          </a:prstGeom>
          <a:noFill/>
        </p:spPr>
        <p:txBody>
          <a:bodyPr wrap="square">
            <a:spAutoFit/>
          </a:bodyPr>
          <a:lstStyle/>
          <a:p>
            <a:pPr marL="342900" indent="-342900">
              <a:buFont typeface="Wingdings" panose="05000000000000000000" pitchFamily="2" charset="2"/>
              <a:buChar char="Ø"/>
            </a:pPr>
            <a:r>
              <a:rPr lang="en-US" sz="2000" dirty="0">
                <a:solidFill>
                  <a:srgbClr val="006600"/>
                </a:solidFill>
                <a:latin typeface="Arial Narrow" panose="020B0606020202030204" pitchFamily="34" charset="0"/>
              </a:rPr>
              <a:t>ALTERNATING ELBOW TO KNEE</a:t>
            </a:r>
          </a:p>
          <a:p>
            <a:r>
              <a:rPr lang="en-US" sz="2000" dirty="0">
                <a:solidFill>
                  <a:srgbClr val="FF0000"/>
                </a:solidFill>
                <a:latin typeface="Arial Narrow" panose="020B0606020202030204" pitchFamily="34" charset="0"/>
              </a:rPr>
              <a:t>POSITION.</a:t>
            </a:r>
            <a:r>
              <a:rPr lang="en-US" sz="2000" dirty="0">
                <a:solidFill>
                  <a:srgbClr val="7030A0"/>
                </a:solidFill>
                <a:latin typeface="Arial Narrow" panose="020B0606020202030204" pitchFamily="34" charset="0"/>
              </a:rPr>
              <a:t> Lie on your back and interlock your fingers behind your head. Your legs should be off the ground, knees should be bent and lower legs parallel to the ground.</a:t>
            </a:r>
          </a:p>
          <a:p>
            <a:endParaRPr lang="en-US" sz="2000" dirty="0">
              <a:solidFill>
                <a:srgbClr val="7030A0"/>
              </a:solidFill>
              <a:latin typeface="Arial Narrow" panose="020B0606020202030204" pitchFamily="34" charset="0"/>
            </a:endParaRPr>
          </a:p>
          <a:p>
            <a:r>
              <a:rPr lang="en-US" sz="2000" dirty="0">
                <a:solidFill>
                  <a:srgbClr val="FF0000"/>
                </a:solidFill>
                <a:latin typeface="Arial Narrow" panose="020B0606020202030204" pitchFamily="34" charset="0"/>
              </a:rPr>
              <a:t>ACTION.</a:t>
            </a:r>
            <a:r>
              <a:rPr lang="en-US" sz="2000" dirty="0">
                <a:solidFill>
                  <a:srgbClr val="7030A0"/>
                </a:solidFill>
                <a:latin typeface="Arial Narrow" panose="020B0606020202030204" pitchFamily="34" charset="0"/>
              </a:rPr>
              <a:t> While the left knee is pulled towards the chest and touched with the right elbow, straighten the right leg, but keep it off the ground. Reverse the action bringing the right knee up to the left elbow and straightening the left leg. Repeat the action continuously for 20 counts with each leg.</a:t>
            </a:r>
          </a:p>
          <a:p>
            <a:endParaRPr lang="en-US" sz="2000" dirty="0">
              <a:solidFill>
                <a:srgbClr val="7030A0"/>
              </a:solidFill>
              <a:latin typeface="Arial Narrow" panose="020B0606020202030204" pitchFamily="34" charset="0"/>
            </a:endParaRPr>
          </a:p>
          <a:p>
            <a:pPr marL="342900" indent="-342900">
              <a:buFont typeface="Wingdings" panose="05000000000000000000" pitchFamily="2" charset="2"/>
              <a:buChar char="Ø"/>
            </a:pPr>
            <a:r>
              <a:rPr lang="en-US" sz="2000" dirty="0">
                <a:solidFill>
                  <a:srgbClr val="006600"/>
                </a:solidFill>
                <a:latin typeface="Arial Narrow" panose="020B0606020202030204" pitchFamily="34" charset="0"/>
              </a:rPr>
              <a:t>EXERCISE WITH A SLANT BOARD</a:t>
            </a:r>
          </a:p>
          <a:p>
            <a:r>
              <a:rPr lang="en-US" sz="2000" dirty="0">
                <a:solidFill>
                  <a:srgbClr val="FF0000"/>
                </a:solidFill>
                <a:latin typeface="Arial Narrow" panose="020B0606020202030204" pitchFamily="34" charset="0"/>
              </a:rPr>
              <a:t>POSITION.</a:t>
            </a:r>
            <a:r>
              <a:rPr lang="en-US" sz="2000" dirty="0">
                <a:solidFill>
                  <a:srgbClr val="7030A0"/>
                </a:solidFill>
                <a:latin typeface="Arial Narrow" panose="020B0606020202030204" pitchFamily="34" charset="0"/>
              </a:rPr>
              <a:t> Lie on a slant board with your feet higher than your head. Interlock your fingers behind your head. Bend your knees and keep your feet flat on the slant board.</a:t>
            </a:r>
          </a:p>
          <a:p>
            <a:endParaRPr lang="en-US" sz="2000" dirty="0">
              <a:solidFill>
                <a:srgbClr val="7030A0"/>
              </a:solidFill>
              <a:latin typeface="Arial Narrow" panose="020B0606020202030204" pitchFamily="34" charset="0"/>
            </a:endParaRPr>
          </a:p>
          <a:p>
            <a:r>
              <a:rPr lang="en-US" sz="2000" dirty="0">
                <a:solidFill>
                  <a:srgbClr val="FF0000"/>
                </a:solidFill>
                <a:latin typeface="Arial Narrow" panose="020B0606020202030204" pitchFamily="34" charset="0"/>
              </a:rPr>
              <a:t>ACTION.</a:t>
            </a:r>
            <a:r>
              <a:rPr lang="en-US" sz="2000" dirty="0">
                <a:solidFill>
                  <a:srgbClr val="7030A0"/>
                </a:solidFill>
                <a:latin typeface="Arial Narrow" panose="020B0606020202030204" pitchFamily="34" charset="0"/>
              </a:rPr>
              <a:t> Sit up and touch your elbows to your knees. Then return to the starting position. Repeat up to 30 times. When you can perform 30 repetitions, raise the slant board.</a:t>
            </a:r>
          </a:p>
          <a:p>
            <a:endParaRPr lang="en-US" sz="2000" dirty="0">
              <a:solidFill>
                <a:srgbClr val="7030A0"/>
              </a:solidFill>
              <a:latin typeface="Arial Narrow" panose="020B0606020202030204" pitchFamily="34" charset="0"/>
            </a:endParaRPr>
          </a:p>
          <a:p>
            <a:pPr marL="342900" indent="-342900">
              <a:buFont typeface="Wingdings" panose="05000000000000000000" pitchFamily="2" charset="2"/>
              <a:buChar char="Ø"/>
            </a:pPr>
            <a:r>
              <a:rPr lang="en-US" sz="2000" dirty="0">
                <a:solidFill>
                  <a:srgbClr val="006600"/>
                </a:solidFill>
                <a:latin typeface="Arial Narrow" panose="020B0606020202030204" pitchFamily="34" charset="0"/>
              </a:rPr>
              <a:t>SIT-UPS DONE WITH WEIGHTS</a:t>
            </a:r>
          </a:p>
          <a:p>
            <a:r>
              <a:rPr lang="en-US" sz="2000" dirty="0">
                <a:solidFill>
                  <a:srgbClr val="FF0000"/>
                </a:solidFill>
                <a:latin typeface="Arial Narrow" panose="020B0606020202030204" pitchFamily="34" charset="0"/>
              </a:rPr>
              <a:t>POSITION.</a:t>
            </a:r>
            <a:r>
              <a:rPr lang="en-US" sz="2000" dirty="0">
                <a:solidFill>
                  <a:srgbClr val="7030A0"/>
                </a:solidFill>
                <a:latin typeface="Arial Narrow" panose="020B0606020202030204" pitchFamily="34" charset="0"/>
              </a:rPr>
              <a:t> Perform any other previously mentioned exercises or sit-ups with a weight held on your chest. </a:t>
            </a:r>
          </a:p>
          <a:p>
            <a:endParaRPr lang="en-US" sz="2000" dirty="0">
              <a:solidFill>
                <a:srgbClr val="7030A0"/>
              </a:solidFill>
              <a:latin typeface="Arial Narrow" panose="020B0606020202030204" pitchFamily="34" charset="0"/>
            </a:endParaRPr>
          </a:p>
          <a:p>
            <a:r>
              <a:rPr lang="en-US" sz="2000" dirty="0">
                <a:solidFill>
                  <a:srgbClr val="FF0000"/>
                </a:solidFill>
                <a:latin typeface="Arial Narrow" panose="020B0606020202030204" pitchFamily="34" charset="0"/>
              </a:rPr>
              <a:t>ACTION.</a:t>
            </a:r>
            <a:r>
              <a:rPr lang="en-US" sz="2000" dirty="0">
                <a:solidFill>
                  <a:srgbClr val="7030A0"/>
                </a:solidFill>
                <a:latin typeface="Arial Narrow" panose="020B0606020202030204" pitchFamily="34" charset="0"/>
              </a:rPr>
              <a:t> The same actions described above for each type of sit-up.</a:t>
            </a:r>
          </a:p>
        </p:txBody>
      </p:sp>
    </p:spTree>
    <p:extLst>
      <p:ext uri="{BB962C8B-B14F-4D97-AF65-F5344CB8AC3E}">
        <p14:creationId xmlns:p14="http://schemas.microsoft.com/office/powerpoint/2010/main" val="415283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17102-8369-47F4-A626-C6A7EEDDE5FB}"/>
              </a:ext>
            </a:extLst>
          </p:cNvPr>
          <p:cNvSpPr>
            <a:spLocks noGrp="1"/>
          </p:cNvSpPr>
          <p:nvPr>
            <p:ph type="title"/>
          </p:nvPr>
        </p:nvSpPr>
        <p:spPr>
          <a:xfrm>
            <a:off x="575894" y="603316"/>
            <a:ext cx="11029616" cy="546754"/>
          </a:xfrm>
        </p:spPr>
        <p:txBody>
          <a:bodyPr>
            <a:normAutofit fontScale="90000"/>
          </a:bodyPr>
          <a:lstStyle/>
          <a:p>
            <a:r>
              <a:rPr lang="en-US" b="1" dirty="0">
                <a:solidFill>
                  <a:srgbClr val="FFFF00"/>
                </a:solidFill>
                <a:effectLst>
                  <a:outerShdw blurRad="38100" dist="38100" dir="2700000" algn="tl">
                    <a:srgbClr val="000000">
                      <a:alpha val="43137"/>
                    </a:srgbClr>
                  </a:outerShdw>
                </a:effectLst>
                <a:latin typeface="Algerian" panose="04020705040A02060702" pitchFamily="82" charset="0"/>
              </a:rPr>
              <a:t>				pull ups/flexed arm hang</a:t>
            </a:r>
            <a:endParaRPr lang="en-IN" b="1" dirty="0">
              <a:solidFill>
                <a:srgbClr val="FFFF00"/>
              </a:solidFill>
              <a:effectLst>
                <a:outerShdw blurRad="38100" dist="38100" dir="2700000" algn="tl">
                  <a:srgbClr val="000000">
                    <a:alpha val="43137"/>
                  </a:srgbClr>
                </a:outerShdw>
              </a:effectLst>
              <a:latin typeface="Algerian" panose="04020705040A02060702" pitchFamily="82" charset="0"/>
            </a:endParaRPr>
          </a:p>
        </p:txBody>
      </p:sp>
      <p:pic>
        <p:nvPicPr>
          <p:cNvPr id="6" name="Picture 5">
            <a:extLst>
              <a:ext uri="{FF2B5EF4-FFF2-40B4-BE49-F238E27FC236}">
                <a16:creationId xmlns:a16="http://schemas.microsoft.com/office/drawing/2014/main" id="{04D2F1DD-E444-48CE-9AC2-3BFDD494A2D7}"/>
              </a:ext>
            </a:extLst>
          </p:cNvPr>
          <p:cNvPicPr>
            <a:picLocks noChangeAspect="1"/>
          </p:cNvPicPr>
          <p:nvPr/>
        </p:nvPicPr>
        <p:blipFill>
          <a:blip r:embed="rId2"/>
          <a:stretch>
            <a:fillRect/>
          </a:stretch>
        </p:blipFill>
        <p:spPr>
          <a:xfrm>
            <a:off x="405353" y="1150070"/>
            <a:ext cx="11200157" cy="5494758"/>
          </a:xfrm>
          <a:prstGeom prst="rect">
            <a:avLst/>
          </a:prstGeom>
        </p:spPr>
      </p:pic>
    </p:spTree>
    <p:extLst>
      <p:ext uri="{BB962C8B-B14F-4D97-AF65-F5344CB8AC3E}">
        <p14:creationId xmlns:p14="http://schemas.microsoft.com/office/powerpoint/2010/main" val="27536347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4FC931C0-879E-48F7-936C-19DA520745FC}"/>
              </a:ext>
            </a:extLst>
          </p:cNvPr>
          <p:cNvGraphicFramePr/>
          <p:nvPr>
            <p:extLst>
              <p:ext uri="{D42A27DB-BD31-4B8C-83A1-F6EECF244321}">
                <p14:modId xmlns:p14="http://schemas.microsoft.com/office/powerpoint/2010/main" val="1733574056"/>
              </p:ext>
            </p:extLst>
          </p:nvPr>
        </p:nvGraphicFramePr>
        <p:xfrm>
          <a:off x="575894" y="729658"/>
          <a:ext cx="11029616" cy="514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3C04CE8B-B5BF-47A8-8087-8A3054990491}"/>
              </a:ext>
            </a:extLst>
          </p:cNvPr>
          <p:cNvSpPr txBox="1"/>
          <p:nvPr/>
        </p:nvSpPr>
        <p:spPr>
          <a:xfrm>
            <a:off x="490193" y="753700"/>
            <a:ext cx="11265031" cy="5632311"/>
          </a:xfrm>
          <a:prstGeom prst="rect">
            <a:avLst/>
          </a:prstGeom>
          <a:noFill/>
        </p:spPr>
        <p:txBody>
          <a:bodyPr wrap="square">
            <a:spAutoFit/>
          </a:bodyPr>
          <a:lstStyle/>
          <a:p>
            <a:pPr marL="342900" indent="-342900">
              <a:buFont typeface="Wingdings" panose="05000000000000000000" pitchFamily="2" charset="2"/>
              <a:buChar char="Ø"/>
            </a:pPr>
            <a:r>
              <a:rPr lang="en-IN" sz="2400" dirty="0">
                <a:solidFill>
                  <a:srgbClr val="006600"/>
                </a:solidFill>
                <a:latin typeface="Arial Narrow" panose="020B0606020202030204" pitchFamily="34" charset="0"/>
              </a:rPr>
              <a:t>Name of the Test:</a:t>
            </a:r>
          </a:p>
          <a:p>
            <a:r>
              <a:rPr lang="en-IN" sz="2400" dirty="0">
                <a:solidFill>
                  <a:srgbClr val="7030A0"/>
                </a:solidFill>
                <a:latin typeface="Arial Narrow" panose="020B0606020202030204" pitchFamily="34" charset="0"/>
              </a:rPr>
              <a:t>A) Pull-ups for Boys</a:t>
            </a:r>
          </a:p>
          <a:p>
            <a:r>
              <a:rPr lang="en-IN" sz="2400" dirty="0">
                <a:solidFill>
                  <a:srgbClr val="7030A0"/>
                </a:solidFill>
                <a:latin typeface="Arial Narrow" panose="020B0606020202030204" pitchFamily="34" charset="0"/>
              </a:rPr>
              <a:t>B) Flexed Arm Hang for girls</a:t>
            </a:r>
          </a:p>
          <a:p>
            <a:endParaRPr lang="en-IN" sz="2400" dirty="0">
              <a:solidFill>
                <a:srgbClr val="7030A0"/>
              </a:solidFill>
              <a:latin typeface="Arial Narrow" panose="020B0606020202030204" pitchFamily="34" charset="0"/>
            </a:endParaRPr>
          </a:p>
          <a:p>
            <a:pPr marL="342900" indent="-342900">
              <a:buFont typeface="Wingdings" panose="05000000000000000000" pitchFamily="2" charset="2"/>
              <a:buChar char="Ø"/>
            </a:pPr>
            <a:r>
              <a:rPr lang="en-IN" sz="2400" dirty="0">
                <a:solidFill>
                  <a:srgbClr val="006600"/>
                </a:solidFill>
                <a:latin typeface="Arial Narrow" panose="020B0606020202030204" pitchFamily="34" charset="0"/>
              </a:rPr>
              <a:t>Aim : </a:t>
            </a:r>
            <a:r>
              <a:rPr lang="en-IN" sz="2400" dirty="0">
                <a:solidFill>
                  <a:srgbClr val="7030A0"/>
                </a:solidFill>
                <a:latin typeface="Arial Narrow" panose="020B0606020202030204" pitchFamily="34" charset="0"/>
              </a:rPr>
              <a:t>The purpose of pull-ups and flexed arm hang test is to measure the muscular strength of upper body.</a:t>
            </a:r>
          </a:p>
          <a:p>
            <a:endParaRPr lang="en-IN" sz="2400" dirty="0">
              <a:latin typeface="Arial Narrow" panose="020B0606020202030204" pitchFamily="34" charset="0"/>
            </a:endParaRPr>
          </a:p>
          <a:p>
            <a:pPr marL="342900" indent="-342900">
              <a:buFont typeface="Wingdings" panose="05000000000000000000" pitchFamily="2" charset="2"/>
              <a:buChar char="Ø"/>
            </a:pPr>
            <a:r>
              <a:rPr lang="en-IN" sz="2400" dirty="0">
                <a:solidFill>
                  <a:srgbClr val="006600"/>
                </a:solidFill>
                <a:latin typeface="Arial Narrow" panose="020B0606020202030204" pitchFamily="34" charset="0"/>
              </a:rPr>
              <a:t>Equipment Required:</a:t>
            </a:r>
            <a:r>
              <a:rPr lang="en-IN" sz="2400" dirty="0">
                <a:latin typeface="Arial Narrow" panose="020B0606020202030204" pitchFamily="34" charset="0"/>
              </a:rPr>
              <a:t> </a:t>
            </a:r>
            <a:r>
              <a:rPr lang="en-IN" sz="2400" dirty="0">
                <a:solidFill>
                  <a:srgbClr val="7030A0"/>
                </a:solidFill>
                <a:latin typeface="Arial Narrow" panose="020B0606020202030204" pitchFamily="34" charset="0"/>
              </a:rPr>
              <a:t>For this practical a horizontal bar, whistle, stop watch and stool/chair are required.</a:t>
            </a:r>
          </a:p>
          <a:p>
            <a:endParaRPr lang="en-IN" sz="2400" dirty="0">
              <a:latin typeface="Arial Narrow" panose="020B0606020202030204" pitchFamily="34" charset="0"/>
            </a:endParaRPr>
          </a:p>
          <a:p>
            <a:r>
              <a:rPr lang="en-IN" sz="2400" dirty="0">
                <a:solidFill>
                  <a:srgbClr val="FF0000"/>
                </a:solidFill>
                <a:latin typeface="Arial Narrow" panose="020B0606020202030204" pitchFamily="34" charset="0"/>
              </a:rPr>
              <a:t>A) Testing Procedure of Pull-ups:</a:t>
            </a:r>
            <a:r>
              <a:rPr lang="en-IN" sz="2400" dirty="0">
                <a:latin typeface="Arial Narrow" panose="020B0606020202030204" pitchFamily="34" charset="0"/>
              </a:rPr>
              <a:t> </a:t>
            </a:r>
            <a:r>
              <a:rPr lang="en-IN" sz="2400" dirty="0">
                <a:solidFill>
                  <a:srgbClr val="7030A0"/>
                </a:solidFill>
                <a:latin typeface="Arial Narrow" panose="020B0606020202030204" pitchFamily="34" charset="0"/>
              </a:rPr>
              <a:t>The participant will be asked to hang from the horizontal bar through hands with forward grip and to chin up by pulling body up until his chin is above the bar. After that he has to lower the body until his arms are straight (shown in the figure). In whole process kicking or jerky motion are not allowed.</a:t>
            </a:r>
          </a:p>
          <a:p>
            <a:r>
              <a:rPr lang="en-IN" sz="2400" dirty="0">
                <a:solidFill>
                  <a:srgbClr val="FF0000"/>
                </a:solidFill>
                <a:latin typeface="Arial Narrow" panose="020B0606020202030204" pitchFamily="34" charset="0"/>
              </a:rPr>
              <a:t>Scoring Procedure: </a:t>
            </a:r>
            <a:r>
              <a:rPr lang="en-IN" sz="2400" dirty="0">
                <a:solidFill>
                  <a:srgbClr val="7030A0"/>
                </a:solidFill>
                <a:latin typeface="Arial Narrow" panose="020B0606020202030204" pitchFamily="34" charset="0"/>
              </a:rPr>
              <a:t>The number of complete pull-ups plus constitute the scoring.</a:t>
            </a:r>
          </a:p>
        </p:txBody>
      </p:sp>
    </p:spTree>
    <p:extLst>
      <p:ext uri="{BB962C8B-B14F-4D97-AF65-F5344CB8AC3E}">
        <p14:creationId xmlns:p14="http://schemas.microsoft.com/office/powerpoint/2010/main" val="2833210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A366A360-5D96-4E42-AC19-A271E884904F}"/>
              </a:ext>
            </a:extLst>
          </p:cNvPr>
          <p:cNvGraphicFramePr/>
          <p:nvPr>
            <p:extLst>
              <p:ext uri="{D42A27DB-BD31-4B8C-83A1-F6EECF244321}">
                <p14:modId xmlns:p14="http://schemas.microsoft.com/office/powerpoint/2010/main" val="4001015267"/>
              </p:ext>
            </p:extLst>
          </p:nvPr>
        </p:nvGraphicFramePr>
        <p:xfrm>
          <a:off x="575894" y="729658"/>
          <a:ext cx="11029616" cy="486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2DCD9ADC-1F67-42DB-86E2-215C591032A0}"/>
              </a:ext>
            </a:extLst>
          </p:cNvPr>
          <p:cNvPicPr>
            <a:picLocks noChangeAspect="1"/>
          </p:cNvPicPr>
          <p:nvPr/>
        </p:nvPicPr>
        <p:blipFill>
          <a:blip r:embed="rId7"/>
          <a:stretch>
            <a:fillRect/>
          </a:stretch>
        </p:blipFill>
        <p:spPr>
          <a:xfrm>
            <a:off x="4309921" y="729658"/>
            <a:ext cx="3025402" cy="3795207"/>
          </a:xfrm>
          <a:prstGeom prst="rect">
            <a:avLst/>
          </a:prstGeom>
        </p:spPr>
      </p:pic>
      <p:sp>
        <p:nvSpPr>
          <p:cNvPr id="12" name="TextBox 11">
            <a:extLst>
              <a:ext uri="{FF2B5EF4-FFF2-40B4-BE49-F238E27FC236}">
                <a16:creationId xmlns:a16="http://schemas.microsoft.com/office/drawing/2014/main" id="{DC4E64F6-C8EB-4BFF-BDD2-150A45949022}"/>
              </a:ext>
            </a:extLst>
          </p:cNvPr>
          <p:cNvSpPr txBox="1"/>
          <p:nvPr/>
        </p:nvSpPr>
        <p:spPr>
          <a:xfrm>
            <a:off x="501785" y="4524865"/>
            <a:ext cx="11177833" cy="1938992"/>
          </a:xfrm>
          <a:prstGeom prst="rect">
            <a:avLst/>
          </a:prstGeom>
          <a:noFill/>
        </p:spPr>
        <p:txBody>
          <a:bodyPr wrap="square">
            <a:spAutoFit/>
          </a:bodyPr>
          <a:lstStyle/>
          <a:p>
            <a:r>
              <a:rPr lang="en-IN" sz="2000" dirty="0">
                <a:solidFill>
                  <a:srgbClr val="FF0000"/>
                </a:solidFill>
                <a:latin typeface="Arial Narrow" panose="020B0606020202030204" pitchFamily="34" charset="0"/>
              </a:rPr>
              <a:t>B) Testing Procedure of Flexed Arm Hang : </a:t>
            </a:r>
            <a:r>
              <a:rPr lang="en-IN" sz="2000" dirty="0">
                <a:solidFill>
                  <a:srgbClr val="7030A0"/>
                </a:solidFill>
                <a:latin typeface="Arial Narrow" panose="020B0606020202030204" pitchFamily="34" charset="0"/>
              </a:rPr>
              <a:t>The participant will be asked to grip the horizontal bar using overhand grip. The body will be raised off the floor to a position where the chin is above the bar without touching the bar with the help of stool or chair. After reaching said position the stool/chair will be removed. In final position both the elbows are flexed and the chest comes</a:t>
            </a:r>
          </a:p>
          <a:p>
            <a:r>
              <a:rPr lang="en-US" sz="2000" dirty="0">
                <a:solidFill>
                  <a:srgbClr val="FF0000"/>
                </a:solidFill>
                <a:latin typeface="Arial Narrow" panose="020B0606020202030204" pitchFamily="34" charset="0"/>
              </a:rPr>
              <a:t>Scoring Procedure:</a:t>
            </a:r>
            <a:r>
              <a:rPr lang="en-US" sz="2000" dirty="0">
                <a:solidFill>
                  <a:srgbClr val="7030A0"/>
                </a:solidFill>
                <a:latin typeface="Arial Narrow" panose="020B0606020202030204" pitchFamily="34" charset="0"/>
              </a:rPr>
              <a:t> The duration is seconds for which the participant holds the flexed arm hang position correctly, is the score of the test.</a:t>
            </a:r>
            <a:endParaRPr lang="en-IN" sz="2000" dirty="0">
              <a:solidFill>
                <a:srgbClr val="7030A0"/>
              </a:solidFill>
              <a:latin typeface="Arial Narrow" panose="020B0606020202030204" pitchFamily="34" charset="0"/>
            </a:endParaRPr>
          </a:p>
        </p:txBody>
      </p:sp>
    </p:spTree>
    <p:extLst>
      <p:ext uri="{BB962C8B-B14F-4D97-AF65-F5344CB8AC3E}">
        <p14:creationId xmlns:p14="http://schemas.microsoft.com/office/powerpoint/2010/main" val="1390486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07700515-3155-4362-8475-DAE64C044978}"/>
              </a:ext>
            </a:extLst>
          </p:cNvPr>
          <p:cNvGraphicFramePr/>
          <p:nvPr>
            <p:extLst>
              <p:ext uri="{D42A27DB-BD31-4B8C-83A1-F6EECF244321}">
                <p14:modId xmlns:p14="http://schemas.microsoft.com/office/powerpoint/2010/main" val="797814158"/>
              </p:ext>
            </p:extLst>
          </p:nvPr>
        </p:nvGraphicFramePr>
        <p:xfrm>
          <a:off x="575894" y="729658"/>
          <a:ext cx="11029616" cy="4769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E01FD767-EA26-4018-84DA-3304B2EA2C95}"/>
              </a:ext>
            </a:extLst>
          </p:cNvPr>
          <p:cNvPicPr>
            <a:picLocks noChangeAspect="1"/>
          </p:cNvPicPr>
          <p:nvPr/>
        </p:nvPicPr>
        <p:blipFill>
          <a:blip r:embed="rId7"/>
          <a:stretch>
            <a:fillRect/>
          </a:stretch>
        </p:blipFill>
        <p:spPr>
          <a:xfrm>
            <a:off x="581192" y="1404596"/>
            <a:ext cx="11029616" cy="4892510"/>
          </a:xfrm>
          <a:prstGeom prst="rect">
            <a:avLst/>
          </a:prstGeom>
        </p:spPr>
      </p:pic>
    </p:spTree>
    <p:extLst>
      <p:ext uri="{BB962C8B-B14F-4D97-AF65-F5344CB8AC3E}">
        <p14:creationId xmlns:p14="http://schemas.microsoft.com/office/powerpoint/2010/main" val="3331575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46A3E177-A89C-4B28-BC57-06FC7B1D048E}"/>
              </a:ext>
            </a:extLst>
          </p:cNvPr>
          <p:cNvGraphicFramePr/>
          <p:nvPr>
            <p:extLst>
              <p:ext uri="{D42A27DB-BD31-4B8C-83A1-F6EECF244321}">
                <p14:modId xmlns:p14="http://schemas.microsoft.com/office/powerpoint/2010/main" val="3228376977"/>
              </p:ext>
            </p:extLst>
          </p:nvPr>
        </p:nvGraphicFramePr>
        <p:xfrm>
          <a:off x="575894" y="729658"/>
          <a:ext cx="11029616" cy="514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TextBox 8">
            <a:extLst>
              <a:ext uri="{FF2B5EF4-FFF2-40B4-BE49-F238E27FC236}">
                <a16:creationId xmlns:a16="http://schemas.microsoft.com/office/drawing/2014/main" id="{DA8BE50D-A8B8-45AA-9EC0-9E74F7E4FABC}"/>
              </a:ext>
            </a:extLst>
          </p:cNvPr>
          <p:cNvSpPr txBox="1"/>
          <p:nvPr/>
        </p:nvSpPr>
        <p:spPr>
          <a:xfrm>
            <a:off x="586490" y="615201"/>
            <a:ext cx="11029616" cy="5847755"/>
          </a:xfrm>
          <a:prstGeom prst="rect">
            <a:avLst/>
          </a:prstGeom>
          <a:noFill/>
        </p:spPr>
        <p:txBody>
          <a:bodyPr wrap="square">
            <a:spAutoFit/>
          </a:bodyPr>
          <a:lstStyle/>
          <a:p>
            <a:pPr marL="342900" indent="-342900">
              <a:buFont typeface="Wingdings" panose="05000000000000000000" pitchFamily="2" charset="2"/>
              <a:buChar char="Ø"/>
            </a:pPr>
            <a:r>
              <a:rPr lang="en-IN" sz="2200" b="1" dirty="0">
                <a:solidFill>
                  <a:srgbClr val="FFFF00"/>
                </a:solidFill>
                <a:latin typeface="Arial Narrow" panose="020B0606020202030204" pitchFamily="34" charset="0"/>
              </a:rPr>
              <a:t>Body Mass Index:</a:t>
            </a:r>
            <a:r>
              <a:rPr lang="en-IN" sz="2200" b="1" dirty="0">
                <a:solidFill>
                  <a:srgbClr val="7030A0"/>
                </a:solidFill>
                <a:latin typeface="Arial Narrow" panose="020B0606020202030204" pitchFamily="34" charset="0"/>
              </a:rPr>
              <a:t> </a:t>
            </a:r>
          </a:p>
          <a:p>
            <a:r>
              <a:rPr lang="en-IN" sz="2200" dirty="0">
                <a:solidFill>
                  <a:srgbClr val="7030A0"/>
                </a:solidFill>
                <a:latin typeface="Arial Narrow" panose="020B0606020202030204" pitchFamily="34" charset="0"/>
              </a:rPr>
              <a:t>A measure of body fat that is the ratio of the weight of the body in kilograms to the square of its height in meters. BMI is recommended as a practical approach for assessing body fat in the clinical setting. It provides a more accurate measure of total body fat compared with the assessment of body weight alone.18The typical body weight tables are based on mortality outcomes, and they do not necessarily predict morbidity. However, BMI has some limitations. For example, BMI over-estimates body fat in persons who are very muscular, and it can under-estimate body fat in persons who have lost muscle mass (e.g., many elderly). BMI is a direct calculation based on height and weight, regard-less of gender.</a:t>
            </a:r>
          </a:p>
          <a:p>
            <a:endParaRPr lang="en-IN" sz="2200" dirty="0">
              <a:solidFill>
                <a:srgbClr val="7030A0"/>
              </a:solidFill>
              <a:latin typeface="Arial Narrow" panose="020B0606020202030204" pitchFamily="34" charset="0"/>
            </a:endParaRPr>
          </a:p>
          <a:p>
            <a:r>
              <a:rPr lang="en-IN" sz="2200" dirty="0">
                <a:solidFill>
                  <a:srgbClr val="7030A0"/>
                </a:solidFill>
                <a:latin typeface="Arial Narrow" panose="020B0606020202030204" pitchFamily="34" charset="0"/>
              </a:rPr>
              <a:t>BMI, formerly called the </a:t>
            </a:r>
            <a:r>
              <a:rPr lang="en-IN" sz="2200" dirty="0" err="1">
                <a:solidFill>
                  <a:srgbClr val="7030A0"/>
                </a:solidFill>
                <a:latin typeface="Arial Narrow" panose="020B0606020202030204" pitchFamily="34" charset="0"/>
              </a:rPr>
              <a:t>Quetelet</a:t>
            </a:r>
            <a:r>
              <a:rPr lang="en-IN" sz="2200" dirty="0">
                <a:solidFill>
                  <a:srgbClr val="7030A0"/>
                </a:solidFill>
                <a:latin typeface="Arial Narrow" panose="020B0606020202030204" pitchFamily="34" charset="0"/>
              </a:rPr>
              <a:t> index, is a measure for indicating nutritional status in adults. It is defined as a</a:t>
            </a:r>
          </a:p>
          <a:p>
            <a:r>
              <a:rPr lang="en-IN" sz="2200" dirty="0">
                <a:solidFill>
                  <a:srgbClr val="7030A0"/>
                </a:solidFill>
                <a:latin typeface="Arial Narrow" panose="020B0606020202030204" pitchFamily="34" charset="0"/>
              </a:rPr>
              <a:t>person's weight in kilograms divided by the square of the person's height in metres (kg/m2).</a:t>
            </a:r>
          </a:p>
          <a:p>
            <a:endParaRPr lang="en-IN" sz="2200" dirty="0">
              <a:solidFill>
                <a:srgbClr val="7030A0"/>
              </a:solidFill>
              <a:latin typeface="Arial Narrow" panose="020B0606020202030204" pitchFamily="34" charset="0"/>
            </a:endParaRPr>
          </a:p>
          <a:p>
            <a:r>
              <a:rPr lang="en-US" sz="2200" dirty="0">
                <a:solidFill>
                  <a:srgbClr val="006600"/>
                </a:solidFill>
                <a:latin typeface="Arial Narrow" panose="020B0606020202030204" pitchFamily="34" charset="0"/>
              </a:rPr>
              <a:t>Procedure:</a:t>
            </a:r>
            <a:r>
              <a:rPr lang="en-US" sz="2200" dirty="0">
                <a:solidFill>
                  <a:srgbClr val="7030A0"/>
                </a:solidFill>
                <a:latin typeface="Arial Narrow" panose="020B0606020202030204" pitchFamily="34" charset="0"/>
              </a:rPr>
              <a:t> BMI is calculated from body mass (M) and height (H). BMI = M/(H*H), where M = body mass in kilograms and H = height in meters. The higher the score usually indicating higher levels of body fat.</a:t>
            </a:r>
          </a:p>
          <a:p>
            <a:r>
              <a:rPr lang="en-US" sz="2200" dirty="0">
                <a:solidFill>
                  <a:srgbClr val="006600"/>
                </a:solidFill>
                <a:latin typeface="Arial Narrow" panose="020B0606020202030204" pitchFamily="34" charset="0"/>
              </a:rPr>
              <a:t>Scoring:</a:t>
            </a:r>
            <a:r>
              <a:rPr lang="en-US" sz="2200" dirty="0">
                <a:solidFill>
                  <a:srgbClr val="7030A0"/>
                </a:solidFill>
                <a:latin typeface="Arial Narrow" panose="020B0606020202030204" pitchFamily="34" charset="0"/>
              </a:rPr>
              <a:t> Use the table below to determine your BMI rating. The table shows the World Health Organization BMI classification system. The rating scale is the same for males and females.</a:t>
            </a:r>
            <a:endParaRPr lang="en-IN" sz="2200" dirty="0">
              <a:solidFill>
                <a:srgbClr val="7030A0"/>
              </a:solidFill>
              <a:latin typeface="Arial Narrow" panose="020B0606020202030204" pitchFamily="34" charset="0"/>
            </a:endParaRPr>
          </a:p>
        </p:txBody>
      </p:sp>
      <p:sp>
        <p:nvSpPr>
          <p:cNvPr id="6" name="Rectangle: Rounded Corners 4">
            <a:extLst>
              <a:ext uri="{FF2B5EF4-FFF2-40B4-BE49-F238E27FC236}">
                <a16:creationId xmlns:a16="http://schemas.microsoft.com/office/drawing/2014/main" id="{CC3B1C66-C3FF-4075-B0CE-5F2114245BA2}"/>
              </a:ext>
            </a:extLst>
          </p:cNvPr>
          <p:cNvSpPr txBox="1"/>
          <p:nvPr/>
        </p:nvSpPr>
        <p:spPr>
          <a:xfrm>
            <a:off x="457109" y="-1301747"/>
            <a:ext cx="10984382" cy="418086"/>
          </a:xfrm>
          <a:prstGeom prst="rect">
            <a:avLst/>
          </a:prstGeom>
          <a:scene3d>
            <a:camera prst="orthographicFront"/>
            <a:lightRig rig="flat" dir="t"/>
          </a:scene3d>
          <a:sp3d/>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solidFill>
                  <a:srgbClr val="FFFF00"/>
                </a:solidFill>
                <a:effectLst>
                  <a:outerShdw blurRad="38100" dist="38100" dir="2700000" algn="tl">
                    <a:srgbClr val="000000">
                      <a:alpha val="43137"/>
                    </a:srgbClr>
                  </a:outerShdw>
                </a:effectLst>
                <a:latin typeface="Algerian" panose="04020705040A02060702" pitchFamily="82" charset="0"/>
              </a:rPr>
              <a:t>				BMI, BMR, WHR</a:t>
            </a:r>
            <a:endParaRPr lang="en-IN" sz="1800" b="1" kern="1200" dirty="0">
              <a:solidFill>
                <a:srgbClr val="FFFF00"/>
              </a:solidFill>
              <a:effectLst>
                <a:outerShdw blurRad="38100" dist="38100" dir="2700000" algn="tl">
                  <a:srgbClr val="000000">
                    <a:alpha val="43137"/>
                  </a:srgbClr>
                </a:outerShdw>
              </a:effectLst>
              <a:latin typeface="Algerian" panose="04020705040A02060702" pitchFamily="82" charset="0"/>
            </a:endParaRPr>
          </a:p>
        </p:txBody>
      </p:sp>
    </p:spTree>
    <p:extLst>
      <p:ext uri="{BB962C8B-B14F-4D97-AF65-F5344CB8AC3E}">
        <p14:creationId xmlns:p14="http://schemas.microsoft.com/office/powerpoint/2010/main" val="3983498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B2B1488-5279-47A1-9374-A4D396A91A03}"/>
              </a:ext>
            </a:extLst>
          </p:cNvPr>
          <p:cNvSpPr>
            <a:spLocks noGrp="1"/>
          </p:cNvSpPr>
          <p:nvPr>
            <p:ph type="title"/>
          </p:nvPr>
        </p:nvSpPr>
        <p:spPr/>
        <p:txBody>
          <a:bodyPr/>
          <a:lstStyle/>
          <a:p>
            <a:endParaRPr lang="en-IN"/>
          </a:p>
        </p:txBody>
      </p:sp>
      <p:pic>
        <p:nvPicPr>
          <p:cNvPr id="9" name="Picture 8">
            <a:extLst>
              <a:ext uri="{FF2B5EF4-FFF2-40B4-BE49-F238E27FC236}">
                <a16:creationId xmlns:a16="http://schemas.microsoft.com/office/drawing/2014/main" id="{3FA8749E-AC06-40EC-A434-F0FFFF3CFC6C}"/>
              </a:ext>
            </a:extLst>
          </p:cNvPr>
          <p:cNvPicPr>
            <a:picLocks noChangeAspect="1"/>
          </p:cNvPicPr>
          <p:nvPr/>
        </p:nvPicPr>
        <p:blipFill>
          <a:blip r:embed="rId2"/>
          <a:stretch>
            <a:fillRect/>
          </a:stretch>
        </p:blipFill>
        <p:spPr>
          <a:xfrm>
            <a:off x="586490" y="729657"/>
            <a:ext cx="11029616" cy="5850251"/>
          </a:xfrm>
          <a:prstGeom prst="rect">
            <a:avLst/>
          </a:prstGeom>
        </p:spPr>
      </p:pic>
    </p:spTree>
    <p:extLst>
      <p:ext uri="{BB962C8B-B14F-4D97-AF65-F5344CB8AC3E}">
        <p14:creationId xmlns:p14="http://schemas.microsoft.com/office/powerpoint/2010/main" val="37536260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7B698A4-8747-42F4-8860-B5BB5D69F315}"/>
              </a:ext>
            </a:extLst>
          </p:cNvPr>
          <p:cNvSpPr txBox="1"/>
          <p:nvPr/>
        </p:nvSpPr>
        <p:spPr>
          <a:xfrm>
            <a:off x="444631" y="487025"/>
            <a:ext cx="11602824" cy="6370975"/>
          </a:xfrm>
          <a:prstGeom prst="rect">
            <a:avLst/>
          </a:prstGeom>
          <a:noFill/>
        </p:spPr>
        <p:txBody>
          <a:bodyPr wrap="square">
            <a:spAutoFit/>
          </a:bodyPr>
          <a:lstStyle/>
          <a:p>
            <a:pPr marL="457200" indent="-457200">
              <a:buFont typeface="Wingdings" panose="05000000000000000000" pitchFamily="2" charset="2"/>
              <a:buChar char="Ø"/>
            </a:pPr>
            <a:r>
              <a:rPr lang="en-IN" sz="2400" b="1" dirty="0">
                <a:solidFill>
                  <a:srgbClr val="FFFF00"/>
                </a:solidFill>
                <a:latin typeface="Arial Narrow" panose="020B0606020202030204" pitchFamily="34" charset="0"/>
              </a:rPr>
              <a:t>(BMR) Basal Metabolic Rate</a:t>
            </a:r>
          </a:p>
          <a:p>
            <a:r>
              <a:rPr lang="en-IN" sz="2400" dirty="0">
                <a:solidFill>
                  <a:srgbClr val="006600"/>
                </a:solidFill>
                <a:latin typeface="Arial Narrow" panose="020B0606020202030204" pitchFamily="34" charset="0"/>
              </a:rPr>
              <a:t>Introduction: </a:t>
            </a:r>
            <a:r>
              <a:rPr lang="en-IN" sz="2400" dirty="0">
                <a:solidFill>
                  <a:srgbClr val="7030A0"/>
                </a:solidFill>
                <a:latin typeface="Arial Narrow" panose="020B0606020202030204" pitchFamily="34" charset="0"/>
              </a:rPr>
              <a:t>Basal metabolic rate (BMR) is the amount of energy required to maintain the body's normal metabolic activity, such as respiration, maintenance of body temperature (thermogenesis), and digestion. Specifically, it is the amount of energy required at rest with no additional activity. The energy consumed is sufficient only for the functioning of the vital organs such as the heart, lungs, nervous system, kidneys, liver, intestine, sex organs, muscles, and skin.</a:t>
            </a:r>
          </a:p>
          <a:p>
            <a:endParaRPr lang="en-IN" sz="2400" dirty="0">
              <a:latin typeface="Arial Narrow" panose="020B0606020202030204" pitchFamily="34" charset="0"/>
            </a:endParaRPr>
          </a:p>
          <a:p>
            <a:r>
              <a:rPr lang="en-IN" sz="2400" dirty="0">
                <a:solidFill>
                  <a:srgbClr val="7030A0"/>
                </a:solidFill>
                <a:latin typeface="Arial Narrow" panose="020B0606020202030204" pitchFamily="34" charset="0"/>
              </a:rPr>
              <a:t>Your body converts what you eat and drink into energy. The calories in food and beverages are combined with oxygen to release the energy your body needs to perform your body's most basic (basal) function like breathing and cell production. Even when you are rest, your body needs energy for all of its hidden function such as breathing, circulating blood, adjuring hormone level, growing and repairing cells. The number of calories your body needs to carry out these basic function is known as your basal metabolic rate (BMR)</a:t>
            </a:r>
          </a:p>
          <a:p>
            <a:r>
              <a:rPr lang="en-IN" sz="2400" dirty="0">
                <a:solidFill>
                  <a:srgbClr val="7030A0"/>
                </a:solidFill>
                <a:latin typeface="Arial Narrow" panose="020B0606020202030204" pitchFamily="34" charset="0"/>
              </a:rPr>
              <a:t>B.M.R. is the energy released when the subject is at complete mental and physical rest i.e. in a room with comfortable temperature and humidity, awake and sitting in a reclining position, 10-12hrs after the last meal. It is essentially the minimum energy required to maintain the heart-rate, respiration, kidney function etc.</a:t>
            </a:r>
          </a:p>
        </p:txBody>
      </p:sp>
    </p:spTree>
    <p:extLst>
      <p:ext uri="{BB962C8B-B14F-4D97-AF65-F5344CB8AC3E}">
        <p14:creationId xmlns:p14="http://schemas.microsoft.com/office/powerpoint/2010/main" val="3023061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103FB5B5-70B6-4912-9EF2-06CCA5F2A741}"/>
              </a:ext>
            </a:extLst>
          </p:cNvPr>
          <p:cNvGraphicFramePr/>
          <p:nvPr>
            <p:extLst>
              <p:ext uri="{D42A27DB-BD31-4B8C-83A1-F6EECF244321}">
                <p14:modId xmlns:p14="http://schemas.microsoft.com/office/powerpoint/2010/main" val="3594321826"/>
              </p:ext>
            </p:extLst>
          </p:nvPr>
        </p:nvGraphicFramePr>
        <p:xfrm>
          <a:off x="581192" y="702156"/>
          <a:ext cx="11029616" cy="18510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a:extLst>
              <a:ext uri="{FF2B5EF4-FFF2-40B4-BE49-F238E27FC236}">
                <a16:creationId xmlns:a16="http://schemas.microsoft.com/office/drawing/2014/main" id="{2201ABF3-22DE-4CD6-B844-A082D134E656}"/>
              </a:ext>
            </a:extLst>
          </p:cNvPr>
          <p:cNvPicPr>
            <a:picLocks noChangeAspect="1"/>
          </p:cNvPicPr>
          <p:nvPr/>
        </p:nvPicPr>
        <p:blipFill>
          <a:blip r:embed="rId7"/>
          <a:stretch>
            <a:fillRect/>
          </a:stretch>
        </p:blipFill>
        <p:spPr>
          <a:xfrm>
            <a:off x="581191" y="2628900"/>
            <a:ext cx="11029615" cy="42291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78598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E011910-791D-4B6F-86D7-D9244113E546}"/>
              </a:ext>
            </a:extLst>
          </p:cNvPr>
          <p:cNvSpPr txBox="1"/>
          <p:nvPr/>
        </p:nvSpPr>
        <p:spPr>
          <a:xfrm>
            <a:off x="458771" y="725393"/>
            <a:ext cx="11274458" cy="646331"/>
          </a:xfrm>
          <a:prstGeom prst="rect">
            <a:avLst/>
          </a:prstGeom>
          <a:noFill/>
        </p:spPr>
        <p:txBody>
          <a:bodyPr wrap="square">
            <a:spAutoFit/>
          </a:bodyPr>
          <a:lstStyle/>
          <a:p>
            <a:r>
              <a:rPr lang="en-IN" dirty="0">
                <a:solidFill>
                  <a:srgbClr val="FF0066"/>
                </a:solidFill>
                <a:latin typeface="Arial Narrow" panose="020B0606020202030204" pitchFamily="34" charset="0"/>
              </a:rPr>
              <a:t>For men: BMR = 10 * weight (kg) + 6.25 * height (cm) - 5 * age ( years ) + 5.</a:t>
            </a:r>
          </a:p>
          <a:p>
            <a:r>
              <a:rPr lang="en-IN" dirty="0">
                <a:solidFill>
                  <a:srgbClr val="FF0066"/>
                </a:solidFill>
                <a:latin typeface="Arial Narrow" panose="020B0606020202030204" pitchFamily="34" charset="0"/>
              </a:rPr>
              <a:t>For women: BMR = 10 * weight (kg) + 6.25 * height (cm) - 5 * age ( years ) - 161.</a:t>
            </a:r>
          </a:p>
        </p:txBody>
      </p:sp>
      <p:pic>
        <p:nvPicPr>
          <p:cNvPr id="10" name="Picture 9">
            <a:extLst>
              <a:ext uri="{FF2B5EF4-FFF2-40B4-BE49-F238E27FC236}">
                <a16:creationId xmlns:a16="http://schemas.microsoft.com/office/drawing/2014/main" id="{4497FF74-2308-4C50-9A91-2420A57810B7}"/>
              </a:ext>
            </a:extLst>
          </p:cNvPr>
          <p:cNvPicPr>
            <a:picLocks noChangeAspect="1"/>
          </p:cNvPicPr>
          <p:nvPr/>
        </p:nvPicPr>
        <p:blipFill>
          <a:blip r:embed="rId2"/>
          <a:stretch>
            <a:fillRect/>
          </a:stretch>
        </p:blipFill>
        <p:spPr>
          <a:xfrm>
            <a:off x="458771" y="1762812"/>
            <a:ext cx="11274458" cy="1951349"/>
          </a:xfrm>
          <a:prstGeom prst="rect">
            <a:avLst/>
          </a:prstGeom>
        </p:spPr>
      </p:pic>
      <p:sp>
        <p:nvSpPr>
          <p:cNvPr id="14" name="TextBox 13">
            <a:extLst>
              <a:ext uri="{FF2B5EF4-FFF2-40B4-BE49-F238E27FC236}">
                <a16:creationId xmlns:a16="http://schemas.microsoft.com/office/drawing/2014/main" id="{D2AB48E0-6D60-4976-A8D2-E90C0101D3F6}"/>
              </a:ext>
            </a:extLst>
          </p:cNvPr>
          <p:cNvSpPr txBox="1"/>
          <p:nvPr/>
        </p:nvSpPr>
        <p:spPr>
          <a:xfrm>
            <a:off x="458771" y="4016094"/>
            <a:ext cx="10457468" cy="2246769"/>
          </a:xfrm>
          <a:prstGeom prst="rect">
            <a:avLst/>
          </a:prstGeom>
          <a:noFill/>
        </p:spPr>
        <p:txBody>
          <a:bodyPr wrap="square">
            <a:spAutoFit/>
          </a:bodyPr>
          <a:lstStyle/>
          <a:p>
            <a:r>
              <a:rPr lang="en-IN" sz="2000" dirty="0">
                <a:solidFill>
                  <a:srgbClr val="7030A0"/>
                </a:solidFill>
                <a:latin typeface="Arial Narrow" panose="020B0606020202030204" pitchFamily="34" charset="0"/>
              </a:rPr>
              <a:t>To determine your total daily calorie needs, multiply your </a:t>
            </a:r>
            <a:r>
              <a:rPr lang="en-IN" sz="2000" u="sng" dirty="0">
                <a:solidFill>
                  <a:srgbClr val="7030A0"/>
                </a:solidFill>
                <a:latin typeface="Arial Narrow" panose="020B0606020202030204" pitchFamily="34" charset="0"/>
              </a:rPr>
              <a:t>BMR</a:t>
            </a:r>
            <a:r>
              <a:rPr lang="en-IN" sz="2000" dirty="0">
                <a:solidFill>
                  <a:srgbClr val="7030A0"/>
                </a:solidFill>
                <a:latin typeface="Arial Narrow" panose="020B0606020202030204" pitchFamily="34" charset="0"/>
              </a:rPr>
              <a:t> by the appropriate activity factor, as follows:</a:t>
            </a:r>
          </a:p>
          <a:p>
            <a:pPr marL="457200" indent="-457200">
              <a:buAutoNum type="arabicPeriod"/>
            </a:pPr>
            <a:r>
              <a:rPr lang="en-IN" sz="2000" dirty="0">
                <a:solidFill>
                  <a:srgbClr val="7030A0"/>
                </a:solidFill>
                <a:latin typeface="Arial Narrow" panose="020B0606020202030204" pitchFamily="34" charset="0"/>
              </a:rPr>
              <a:t>If you are sedentary (little or no exercise): Calorie-Calculation = BMR * 1.2</a:t>
            </a:r>
          </a:p>
          <a:p>
            <a:pPr marL="457200" indent="-457200">
              <a:buAutoNum type="arabicPeriod"/>
            </a:pPr>
            <a:r>
              <a:rPr lang="en-IN" sz="2000" dirty="0">
                <a:solidFill>
                  <a:srgbClr val="7030A0"/>
                </a:solidFill>
                <a:latin typeface="Arial Narrow" panose="020B0606020202030204" pitchFamily="34" charset="0"/>
              </a:rPr>
              <a:t>If you are lightly active (light exercise/sports 1-3 days/week) : Calorie-Calculation = BMR * 1.375</a:t>
            </a:r>
          </a:p>
          <a:p>
            <a:pPr marL="457200" indent="-457200">
              <a:buAutoNum type="arabicPeriod"/>
            </a:pPr>
            <a:r>
              <a:rPr lang="en-IN" sz="2000" dirty="0">
                <a:solidFill>
                  <a:srgbClr val="7030A0"/>
                </a:solidFill>
                <a:latin typeface="Arial Narrow" panose="020B0606020202030204" pitchFamily="34" charset="0"/>
              </a:rPr>
              <a:t>If you are moderately active (moderate exercise/sports 3-5 days/week): Calorie-Calculation = BMR * 1.55</a:t>
            </a:r>
          </a:p>
          <a:p>
            <a:pPr marL="457200" indent="-457200">
              <a:buAutoNum type="arabicPeriod"/>
            </a:pPr>
            <a:r>
              <a:rPr lang="en-IN" sz="2000" dirty="0">
                <a:solidFill>
                  <a:srgbClr val="7030A0"/>
                </a:solidFill>
                <a:latin typeface="Arial Narrow" panose="020B0606020202030204" pitchFamily="34" charset="0"/>
              </a:rPr>
              <a:t>If you are very active (hard exercise/sports 6-7 days a week): Calorie-Calculation = BMR * 1.725.</a:t>
            </a:r>
          </a:p>
          <a:p>
            <a:pPr marL="457200" indent="-457200">
              <a:buAutoNum type="arabicPeriod"/>
            </a:pPr>
            <a:r>
              <a:rPr lang="en-IN" sz="2000" dirty="0">
                <a:solidFill>
                  <a:srgbClr val="7030A0"/>
                </a:solidFill>
                <a:latin typeface="Arial Narrow" panose="020B0606020202030204" pitchFamily="34" charset="0"/>
              </a:rPr>
              <a:t>If you are extra active (very hard exercise/sports &amp; physical job or 2x training) : Calorie-Calculation = BMR * 1.9</a:t>
            </a:r>
          </a:p>
        </p:txBody>
      </p:sp>
    </p:spTree>
    <p:extLst>
      <p:ext uri="{BB962C8B-B14F-4D97-AF65-F5344CB8AC3E}">
        <p14:creationId xmlns:p14="http://schemas.microsoft.com/office/powerpoint/2010/main" val="23151402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097B1DE-12C1-4104-A027-ADBFFD655DB5}"/>
              </a:ext>
            </a:extLst>
          </p:cNvPr>
          <p:cNvSpPr txBox="1"/>
          <p:nvPr/>
        </p:nvSpPr>
        <p:spPr>
          <a:xfrm>
            <a:off x="399068" y="631897"/>
            <a:ext cx="11792932" cy="5847755"/>
          </a:xfrm>
          <a:prstGeom prst="rect">
            <a:avLst/>
          </a:prstGeom>
          <a:noFill/>
        </p:spPr>
        <p:txBody>
          <a:bodyPr wrap="square">
            <a:spAutoFit/>
          </a:bodyPr>
          <a:lstStyle/>
          <a:p>
            <a:pPr marL="342900" indent="-342900">
              <a:buFont typeface="Wingdings" panose="05000000000000000000" pitchFamily="2" charset="2"/>
              <a:buChar char="Ø"/>
            </a:pPr>
            <a:r>
              <a:rPr lang="en-IN" sz="2200" b="1" dirty="0">
                <a:solidFill>
                  <a:srgbClr val="FFFF00"/>
                </a:solidFill>
                <a:latin typeface="Arial Narrow" panose="020B0606020202030204" pitchFamily="34" charset="0"/>
              </a:rPr>
              <a:t>WHR(WAIST HIP RATIO) : </a:t>
            </a:r>
          </a:p>
          <a:p>
            <a:r>
              <a:rPr lang="en-US" sz="2200" dirty="0">
                <a:solidFill>
                  <a:srgbClr val="7030A0"/>
                </a:solidFill>
                <a:latin typeface="Arial Narrow" panose="020B0606020202030204" pitchFamily="34" charset="0"/>
              </a:rPr>
              <a:t>WHR is a quick and easy measurement that assesses fat distribution, which can help determine a person's overall risk for developing certain health conditions.</a:t>
            </a:r>
          </a:p>
          <a:p>
            <a:r>
              <a:rPr lang="en-US" sz="2200" dirty="0">
                <a:solidFill>
                  <a:srgbClr val="7030A0"/>
                </a:solidFill>
                <a:latin typeface="Arial Narrow" panose="020B0606020202030204" pitchFamily="34" charset="0"/>
              </a:rPr>
              <a:t>					The WHR measurement involves using a tape measure to check the size of your waist and hips. WHR is found by dividing circumference of the waist by the circumference of the hips. Calculating WHR is easy, quick and doesn't cost anything if you already have a tape measure!</a:t>
            </a:r>
          </a:p>
          <a:p>
            <a:r>
              <a:rPr lang="en-US" sz="2200" dirty="0">
                <a:solidFill>
                  <a:srgbClr val="FF0066"/>
                </a:solidFill>
                <a:latin typeface="Arial Narrow" panose="020B0606020202030204" pitchFamily="34" charset="0"/>
              </a:rPr>
              <a:t>How to Calculate Waist-to-Hip Ratio</a:t>
            </a:r>
          </a:p>
          <a:p>
            <a:r>
              <a:rPr lang="en-US" sz="2200" dirty="0">
                <a:solidFill>
                  <a:srgbClr val="FF0066"/>
                </a:solidFill>
                <a:latin typeface="Arial Narrow" panose="020B0606020202030204" pitchFamily="34" charset="0"/>
              </a:rPr>
              <a:t>		</a:t>
            </a:r>
            <a:r>
              <a:rPr lang="en-US" sz="2200" dirty="0">
                <a:solidFill>
                  <a:srgbClr val="006600"/>
                </a:solidFill>
                <a:latin typeface="Arial Narrow" panose="020B0606020202030204" pitchFamily="34" charset="0"/>
              </a:rPr>
              <a:t>WHR = WAIST CIRCUMFERENECE / HIP CIRCUMFERENCE</a:t>
            </a:r>
          </a:p>
          <a:p>
            <a:endParaRPr lang="en-US" sz="2200" dirty="0">
              <a:solidFill>
                <a:srgbClr val="006600"/>
              </a:solidFill>
              <a:latin typeface="Arial Narrow" panose="020B0606020202030204" pitchFamily="34" charset="0"/>
            </a:endParaRPr>
          </a:p>
          <a:p>
            <a:r>
              <a:rPr lang="en-US" sz="2200" dirty="0">
                <a:solidFill>
                  <a:srgbClr val="7030A0"/>
                </a:solidFill>
                <a:latin typeface="Arial Narrow" panose="020B0606020202030204" pitchFamily="34" charset="0"/>
              </a:rPr>
              <a:t>Here's how to measure WHR:</a:t>
            </a:r>
          </a:p>
          <a:p>
            <a:r>
              <a:rPr lang="en-US" sz="2200" dirty="0">
                <a:solidFill>
                  <a:srgbClr val="FF0066"/>
                </a:solidFill>
                <a:latin typeface="Arial Narrow" panose="020B0606020202030204" pitchFamily="34" charset="0"/>
              </a:rPr>
              <a:t>1.</a:t>
            </a:r>
            <a:r>
              <a:rPr lang="en-US" sz="2200" dirty="0">
                <a:solidFill>
                  <a:srgbClr val="7030A0"/>
                </a:solidFill>
                <a:latin typeface="Arial Narrow" panose="020B0606020202030204" pitchFamily="34" charset="0"/>
              </a:rPr>
              <a:t> Take a waist circumference measurement: Wrap the tape measure around the narrowest part of your stomach, near or just above your belly button. The tape measure should rest gently on your skin, and not be pulled tightly. Once the tape measure is positioned correctly, breathe in gently, and then take the measurement on the exhale. Note the measurement in inches.</a:t>
            </a:r>
          </a:p>
          <a:p>
            <a:r>
              <a:rPr lang="en-US" sz="2200" dirty="0">
                <a:solidFill>
                  <a:srgbClr val="FF0066"/>
                </a:solidFill>
                <a:latin typeface="Arial Narrow" panose="020B0606020202030204" pitchFamily="34" charset="0"/>
              </a:rPr>
              <a:t>2. </a:t>
            </a:r>
            <a:r>
              <a:rPr lang="en-US" sz="2200" dirty="0">
                <a:solidFill>
                  <a:srgbClr val="7030A0"/>
                </a:solidFill>
                <a:latin typeface="Arial Narrow" panose="020B0606020202030204" pitchFamily="34" charset="0"/>
              </a:rPr>
              <a:t>Take a hip measurement: Stand with your feet directly beneath your hips and wrap the tape around the widest part of your hips and buttocks. Note the measurement in inches.</a:t>
            </a:r>
            <a:endParaRPr lang="en-US" sz="2200" dirty="0">
              <a:solidFill>
                <a:srgbClr val="FF0066"/>
              </a:solidFill>
              <a:latin typeface="Arial Narrow" panose="020B0606020202030204" pitchFamily="34" charset="0"/>
            </a:endParaRPr>
          </a:p>
          <a:p>
            <a:r>
              <a:rPr lang="en-US" sz="2200" dirty="0">
                <a:solidFill>
                  <a:srgbClr val="FF0066"/>
                </a:solidFill>
                <a:latin typeface="Arial Narrow" panose="020B0606020202030204" pitchFamily="34" charset="0"/>
              </a:rPr>
              <a:t>3. </a:t>
            </a:r>
            <a:r>
              <a:rPr lang="en-US" sz="2200" dirty="0">
                <a:solidFill>
                  <a:srgbClr val="7030A0"/>
                </a:solidFill>
                <a:latin typeface="Arial Narrow" panose="020B0606020202030204" pitchFamily="34" charset="0"/>
              </a:rPr>
              <a:t>Calculate your WHR: Divide your waist size by your hip size to get your WHR.</a:t>
            </a:r>
            <a:endParaRPr lang="en-IN" sz="2200" dirty="0">
              <a:solidFill>
                <a:srgbClr val="7030A0"/>
              </a:solidFill>
              <a:latin typeface="Arial Narrow" panose="020B0606020202030204" pitchFamily="34" charset="0"/>
            </a:endParaRPr>
          </a:p>
        </p:txBody>
      </p:sp>
    </p:spTree>
    <p:extLst>
      <p:ext uri="{BB962C8B-B14F-4D97-AF65-F5344CB8AC3E}">
        <p14:creationId xmlns:p14="http://schemas.microsoft.com/office/powerpoint/2010/main" val="10531147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C29CCF13-4922-4456-8938-2CA3F9A2DFF8}"/>
              </a:ext>
            </a:extLst>
          </p:cNvPr>
          <p:cNvGraphicFramePr/>
          <p:nvPr>
            <p:extLst>
              <p:ext uri="{D42A27DB-BD31-4B8C-83A1-F6EECF244321}">
                <p14:modId xmlns:p14="http://schemas.microsoft.com/office/powerpoint/2010/main" val="4068473287"/>
              </p:ext>
            </p:extLst>
          </p:nvPr>
        </p:nvGraphicFramePr>
        <p:xfrm>
          <a:off x="581192" y="702156"/>
          <a:ext cx="11029616" cy="8789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Content Placeholder 4">
            <a:extLst>
              <a:ext uri="{FF2B5EF4-FFF2-40B4-BE49-F238E27FC236}">
                <a16:creationId xmlns:a16="http://schemas.microsoft.com/office/drawing/2014/main" id="{2B5FC033-D405-45CC-835A-7013677CBA58}"/>
              </a:ext>
            </a:extLst>
          </p:cNvPr>
          <p:cNvSpPr>
            <a:spLocks noGrp="1"/>
          </p:cNvSpPr>
          <p:nvPr>
            <p:ph idx="1"/>
          </p:nvPr>
        </p:nvSpPr>
        <p:spPr>
          <a:xfrm>
            <a:off x="581192" y="1857375"/>
            <a:ext cx="11029615" cy="4400550"/>
          </a:xfrm>
          <a:noFill/>
          <a:ln>
            <a:noFill/>
          </a:ln>
        </p:spPr>
        <p:txBody>
          <a:bodyPr>
            <a:normAutofit fontScale="92500"/>
          </a:bodyPr>
          <a:lstStyle/>
          <a:p>
            <a:pPr marL="0" lvl="0" indent="0">
              <a:buNone/>
            </a:pPr>
            <a:r>
              <a:rPr lang="en-US" sz="3200" dirty="0">
                <a:latin typeface="Bahnschrift Light" panose="020B0502040204020203" pitchFamily="34" charset="0"/>
              </a:rPr>
              <a:t>THIS IS TO CERTIFY THAT THE PROJECT ENTITLED, “EVALUATION OF FITNESS" SUBMITTED BY “AYUSH KUMAR" IN PARTIAL FULFILLMENT OF THE REQUIREMENTS FOR THE AWARD OF “GENERIC ELECTIVE" IN “ PHYSICAL EDUCATION " IS AN AUTHENTIC WORK CARRIED OUT BY HIM UNDER MY SUPERVISION AND GUIDANCE.</a:t>
            </a:r>
            <a:r>
              <a:rPr lang="en-IN" sz="3200" dirty="0">
                <a:latin typeface="Bahnschrift Light" panose="020B0502040204020203" pitchFamily="34" charset="0"/>
              </a:rPr>
              <a:t>																									</a:t>
            </a:r>
            <a:r>
              <a:rPr lang="en-IN" sz="3200" b="1" dirty="0">
                <a:latin typeface="Bahnschrift Light" panose="020B0502040204020203" pitchFamily="34" charset="0"/>
              </a:rPr>
              <a:t>CERTIFIED BY : </a:t>
            </a:r>
          </a:p>
          <a:p>
            <a:pPr marL="0" lvl="0" indent="0">
              <a:buNone/>
            </a:pPr>
            <a:r>
              <a:rPr lang="en-IN" sz="3200" dirty="0">
                <a:latin typeface="Bahnschrift Light" panose="020B0502040204020203" pitchFamily="34" charset="0"/>
              </a:rPr>
              <a:t>													</a:t>
            </a:r>
            <a:r>
              <a:rPr lang="en-IN" sz="3200" b="1" dirty="0">
                <a:latin typeface="Bahnschrift Light" panose="020B0502040204020203" pitchFamily="34" charset="0"/>
              </a:rPr>
              <a:t>MR.SANDEEP SIR</a:t>
            </a:r>
          </a:p>
        </p:txBody>
      </p:sp>
    </p:spTree>
    <p:extLst>
      <p:ext uri="{BB962C8B-B14F-4D97-AF65-F5344CB8AC3E}">
        <p14:creationId xmlns:p14="http://schemas.microsoft.com/office/powerpoint/2010/main" val="263784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54796EEE-498A-448D-A267-CD8A2F9BA2C7}"/>
              </a:ext>
            </a:extLst>
          </p:cNvPr>
          <p:cNvGraphicFramePr/>
          <p:nvPr>
            <p:extLst>
              <p:ext uri="{D42A27DB-BD31-4B8C-83A1-F6EECF244321}">
                <p14:modId xmlns:p14="http://schemas.microsoft.com/office/powerpoint/2010/main" val="3514189237"/>
              </p:ext>
            </p:extLst>
          </p:nvPr>
        </p:nvGraphicFramePr>
        <p:xfrm>
          <a:off x="581192" y="763572"/>
          <a:ext cx="11029616" cy="1263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How To Measure Your Fitness: The Cooper Test">
            <a:extLst>
              <a:ext uri="{FF2B5EF4-FFF2-40B4-BE49-F238E27FC236}">
                <a16:creationId xmlns:a16="http://schemas.microsoft.com/office/drawing/2014/main" id="{5CE2A2D4-9EF3-4714-874E-8E49F5E18C6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1191" y="2102177"/>
            <a:ext cx="11029615" cy="4458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24776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15DD337E-CBEF-418B-BFA4-11BEE28CDE93}"/>
              </a:ext>
            </a:extLst>
          </p:cNvPr>
          <p:cNvGraphicFramePr/>
          <p:nvPr>
            <p:extLst>
              <p:ext uri="{D42A27DB-BD31-4B8C-83A1-F6EECF244321}">
                <p14:modId xmlns:p14="http://schemas.microsoft.com/office/powerpoint/2010/main" val="3334445848"/>
              </p:ext>
            </p:extLst>
          </p:nvPr>
        </p:nvGraphicFramePr>
        <p:xfrm>
          <a:off x="575894" y="729659"/>
          <a:ext cx="11029616" cy="6038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a:extLst>
              <a:ext uri="{FF2B5EF4-FFF2-40B4-BE49-F238E27FC236}">
                <a16:creationId xmlns:a16="http://schemas.microsoft.com/office/drawing/2014/main" id="{AD2B8D1D-FEA1-4CE2-9DCC-2B94A3B8DD1D}"/>
              </a:ext>
            </a:extLst>
          </p:cNvPr>
          <p:cNvSpPr txBox="1"/>
          <p:nvPr/>
        </p:nvSpPr>
        <p:spPr>
          <a:xfrm>
            <a:off x="396444" y="1532497"/>
            <a:ext cx="11356942" cy="1938992"/>
          </a:xfrm>
          <a:prstGeom prst="rect">
            <a:avLst/>
          </a:prstGeom>
          <a:noFill/>
        </p:spPr>
        <p:txBody>
          <a:bodyPr wrap="square">
            <a:spAutoFit/>
          </a:bodyPr>
          <a:lstStyle/>
          <a:p>
            <a:pPr algn="just">
              <a:defRPr/>
            </a:pPr>
            <a:r>
              <a:rPr lang="en-IN" sz="2400" dirty="0">
                <a:solidFill>
                  <a:srgbClr val="7030A0"/>
                </a:solidFill>
                <a:latin typeface="Arial Narrow" panose="020B0606020202030204" pitchFamily="34" charset="0"/>
              </a:rPr>
              <a:t>Developed in the 1960 s by Dr Cooper, the 12-minute run test measures how far a person can cover (run, walk, jog) in 12 minutes. Simple. Ideally you want to take this test on a standard running track, or a location where you can measure distance run without having to stop. If you're struggling to find anywhere the treadmill could be an option, however, remember that this is an artificial environment. You will need to raise the belt to a 1 degree incline to simulate outdoor running.</a:t>
            </a:r>
          </a:p>
        </p:txBody>
      </p:sp>
      <p:sp>
        <p:nvSpPr>
          <p:cNvPr id="8" name="TextBox 7">
            <a:extLst>
              <a:ext uri="{FF2B5EF4-FFF2-40B4-BE49-F238E27FC236}">
                <a16:creationId xmlns:a16="http://schemas.microsoft.com/office/drawing/2014/main" id="{C11E06AD-DC63-4113-A3BB-C65076E66BC7}"/>
              </a:ext>
            </a:extLst>
          </p:cNvPr>
          <p:cNvSpPr txBox="1"/>
          <p:nvPr/>
        </p:nvSpPr>
        <p:spPr>
          <a:xfrm>
            <a:off x="486167" y="3626346"/>
            <a:ext cx="11356943" cy="2862322"/>
          </a:xfrm>
          <a:prstGeom prst="rect">
            <a:avLst/>
          </a:prstGeom>
          <a:noFill/>
        </p:spPr>
        <p:txBody>
          <a:bodyPr wrap="square">
            <a:spAutoFit/>
          </a:bodyPr>
          <a:lstStyle/>
          <a:p>
            <a:r>
              <a:rPr lang="en-US" b="1" dirty="0">
                <a:solidFill>
                  <a:srgbClr val="FFFF00"/>
                </a:solidFill>
                <a:effectLst>
                  <a:outerShdw blurRad="38100" dist="38100" dir="2700000" algn="tl">
                    <a:srgbClr val="000000">
                      <a:alpha val="43137"/>
                    </a:srgbClr>
                  </a:outerShdw>
                </a:effectLst>
                <a:latin typeface="Arial Narrow" panose="020B0606020202030204" pitchFamily="34" charset="0"/>
              </a:rPr>
              <a:t>You will need :</a:t>
            </a:r>
          </a:p>
          <a:p>
            <a:r>
              <a:rPr lang="en-US" sz="2400" dirty="0">
                <a:solidFill>
                  <a:srgbClr val="7030A0"/>
                </a:solidFill>
                <a:latin typeface="Arial Narrow" panose="020B0606020202030204" pitchFamily="34" charset="0"/>
              </a:rPr>
              <a:t>- A stopwatch and Something to record the distance covered, such as cones placed around the running track at standardized distances.</a:t>
            </a:r>
          </a:p>
          <a:p>
            <a:pPr marL="342900" indent="-342900">
              <a:buFontTx/>
              <a:buChar char="-"/>
            </a:pPr>
            <a:endParaRPr lang="en-US" sz="2400" dirty="0">
              <a:solidFill>
                <a:srgbClr val="7030A0"/>
              </a:solidFill>
              <a:latin typeface="Arial Narrow" panose="020B0606020202030204" pitchFamily="34" charset="0"/>
            </a:endParaRPr>
          </a:p>
          <a:p>
            <a:r>
              <a:rPr lang="en-US" sz="1800" b="1" kern="1200" cap="all" dirty="0">
                <a:solidFill>
                  <a:srgbClr val="FFFF00"/>
                </a:solidFill>
                <a:effectLst>
                  <a:outerShdw blurRad="38100" dist="38100" dir="2700000" algn="tl" rotWithShape="0">
                    <a:srgbClr val="000000">
                      <a:alpha val="43000"/>
                    </a:srgbClr>
                  </a:outerShdw>
                </a:effectLst>
                <a:latin typeface="Arial Narrow" panose="020B0606020202030204" pitchFamily="34" charset="0"/>
                <a:ea typeface="+mj-ea"/>
                <a:cs typeface="+mj-cs"/>
              </a:rPr>
              <a:t>what to do ?</a:t>
            </a:r>
            <a:br>
              <a:rPr lang="en-US" sz="1800" b="1" kern="1200" cap="all" dirty="0">
                <a:solidFill>
                  <a:srgbClr val="FFFF00"/>
                </a:solidFill>
                <a:effectLst>
                  <a:outerShdw blurRad="38100" dist="38100" dir="2700000" algn="tl" rotWithShape="0">
                    <a:srgbClr val="000000">
                      <a:alpha val="43000"/>
                    </a:srgbClr>
                  </a:outerShdw>
                </a:effectLst>
                <a:latin typeface="Arial Narrow" panose="020B0606020202030204" pitchFamily="34" charset="0"/>
                <a:ea typeface="+mj-ea"/>
                <a:cs typeface="+mj-cs"/>
              </a:rPr>
            </a:br>
            <a:r>
              <a:rPr lang="en-US" sz="1800" kern="1200" cap="all" dirty="0">
                <a:solidFill>
                  <a:srgbClr val="7030A0"/>
                </a:solidFill>
                <a:latin typeface="Arial Narrow" panose="020B0606020202030204" pitchFamily="34" charset="0"/>
                <a:ea typeface="+mj-ea"/>
                <a:cs typeface="+mj-cs"/>
              </a:rPr>
              <a:t>- Warm-up before you take the test (5-10 minutes of light jogging and stretching).</a:t>
            </a:r>
          </a:p>
          <a:p>
            <a:r>
              <a:rPr lang="en-US" sz="1800" kern="1200" cap="all" dirty="0">
                <a:solidFill>
                  <a:srgbClr val="7030A0"/>
                </a:solidFill>
                <a:latin typeface="Arial Narrow" panose="020B0606020202030204" pitchFamily="34" charset="0"/>
                <a:ea typeface="+mj-ea"/>
                <a:cs typeface="+mj-cs"/>
              </a:rPr>
              <a:t>- Start the timer and off you go!</a:t>
            </a:r>
          </a:p>
          <a:p>
            <a:r>
              <a:rPr lang="en-US" sz="1800" kern="1200" cap="all" dirty="0">
                <a:solidFill>
                  <a:srgbClr val="7030A0"/>
                </a:solidFill>
                <a:latin typeface="Arial Narrow" panose="020B0606020202030204" pitchFamily="34" charset="0"/>
                <a:ea typeface="+mj-ea"/>
                <a:cs typeface="+mj-cs"/>
              </a:rPr>
              <a:t>- Run, jog or walk for the whole 12 minutes.</a:t>
            </a:r>
          </a:p>
          <a:p>
            <a:r>
              <a:rPr lang="en-US" sz="1800" kern="1200" cap="all" dirty="0">
                <a:solidFill>
                  <a:srgbClr val="7030A0"/>
                </a:solidFill>
                <a:latin typeface="Arial Narrow" panose="020B0606020202030204" pitchFamily="34" charset="0"/>
                <a:ea typeface="+mj-ea"/>
                <a:cs typeface="+mj-cs"/>
              </a:rPr>
              <a:t>- Record the distance covered.</a:t>
            </a:r>
            <a:endParaRPr lang="en-US" sz="2400" dirty="0">
              <a:solidFill>
                <a:srgbClr val="7030A0"/>
              </a:solidFill>
              <a:latin typeface="Arial Narrow" panose="020B0606020202030204" pitchFamily="34" charset="0"/>
            </a:endParaRPr>
          </a:p>
        </p:txBody>
      </p:sp>
    </p:spTree>
    <p:extLst>
      <p:ext uri="{BB962C8B-B14F-4D97-AF65-F5344CB8AC3E}">
        <p14:creationId xmlns:p14="http://schemas.microsoft.com/office/powerpoint/2010/main" val="15430496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95A6621-4DC3-44A2-A911-1AB0765B4BEB}"/>
              </a:ext>
            </a:extLst>
          </p:cNvPr>
          <p:cNvSpPr txBox="1"/>
          <p:nvPr/>
        </p:nvSpPr>
        <p:spPr>
          <a:xfrm>
            <a:off x="399068" y="536883"/>
            <a:ext cx="11349872" cy="4708981"/>
          </a:xfrm>
          <a:prstGeom prst="rect">
            <a:avLst/>
          </a:prstGeom>
          <a:noFill/>
        </p:spPr>
        <p:txBody>
          <a:bodyPr wrap="square">
            <a:spAutoFit/>
          </a:bodyPr>
          <a:lstStyle/>
          <a:p>
            <a:r>
              <a:rPr lang="en-IN" sz="2000" dirty="0">
                <a:solidFill>
                  <a:srgbClr val="006600"/>
                </a:solidFill>
                <a:latin typeface="Arial Narrow" panose="020B0606020202030204" pitchFamily="34" charset="0"/>
              </a:rPr>
              <a:t>Distance: </a:t>
            </a:r>
            <a:r>
              <a:rPr lang="en-IN" sz="2000" dirty="0">
                <a:solidFill>
                  <a:srgbClr val="7030A0"/>
                </a:solidFill>
                <a:latin typeface="Arial Narrow" panose="020B0606020202030204" pitchFamily="34" charset="0"/>
              </a:rPr>
              <a:t>Record the total number of miles or kilometres you travelled in 12 minutes.</a:t>
            </a:r>
          </a:p>
          <a:p>
            <a:endParaRPr lang="en-IN" sz="2000" dirty="0">
              <a:solidFill>
                <a:srgbClr val="7030A0"/>
              </a:solidFill>
              <a:latin typeface="Arial Narrow" panose="020B0606020202030204" pitchFamily="34" charset="0"/>
            </a:endParaRPr>
          </a:p>
          <a:p>
            <a:r>
              <a:rPr lang="en-IN" sz="2000" dirty="0">
                <a:solidFill>
                  <a:srgbClr val="006600"/>
                </a:solidFill>
                <a:latin typeface="Arial Narrow" panose="020B0606020202030204" pitchFamily="34" charset="0"/>
              </a:rPr>
              <a:t>Equipment: </a:t>
            </a:r>
            <a:r>
              <a:rPr lang="en-IN" sz="2000" dirty="0">
                <a:solidFill>
                  <a:srgbClr val="7030A0"/>
                </a:solidFill>
                <a:latin typeface="Arial Narrow" panose="020B0606020202030204" pitchFamily="34" charset="0"/>
              </a:rPr>
              <a:t>You'll need a timer to know when 12 minutes are up. Note that some running watches and fitness monitors have a 12 -minute fitness test mode.</a:t>
            </a:r>
          </a:p>
          <a:p>
            <a:endParaRPr lang="en-IN" sz="2000" dirty="0">
              <a:solidFill>
                <a:srgbClr val="7030A0"/>
              </a:solidFill>
              <a:latin typeface="Arial Narrow" panose="020B0606020202030204" pitchFamily="34" charset="0"/>
            </a:endParaRPr>
          </a:p>
          <a:p>
            <a:r>
              <a:rPr lang="en-IN" sz="2000" dirty="0">
                <a:solidFill>
                  <a:srgbClr val="006600"/>
                </a:solidFill>
                <a:latin typeface="Arial Narrow" panose="020B0606020202030204" pitchFamily="34" charset="0"/>
              </a:rPr>
              <a:t>Location: </a:t>
            </a:r>
            <a:r>
              <a:rPr lang="en-IN" sz="2000" dirty="0">
                <a:solidFill>
                  <a:srgbClr val="7030A0"/>
                </a:solidFill>
                <a:latin typeface="Arial Narrow" panose="020B0606020202030204" pitchFamily="34" charset="0"/>
              </a:rPr>
              <a:t>This test is designed to be conducted on a track with clearly marked distance. You can perform the test on a treadmill, but be sure to raise the incline to one degree to simulate outdoor running.</a:t>
            </a:r>
          </a:p>
          <a:p>
            <a:endParaRPr lang="en-IN" sz="2000" dirty="0">
              <a:solidFill>
                <a:srgbClr val="7030A0"/>
              </a:solidFill>
              <a:latin typeface="Arial Narrow" panose="020B0606020202030204" pitchFamily="34" charset="0"/>
            </a:endParaRPr>
          </a:p>
          <a:p>
            <a:r>
              <a:rPr lang="en-IN" sz="2000" dirty="0">
                <a:solidFill>
                  <a:srgbClr val="006600"/>
                </a:solidFill>
                <a:latin typeface="Arial Narrow" panose="020B0606020202030204" pitchFamily="34" charset="0"/>
              </a:rPr>
              <a:t>Safety: </a:t>
            </a:r>
            <a:r>
              <a:rPr lang="en-IN" sz="2000" dirty="0">
                <a:solidFill>
                  <a:srgbClr val="7030A0"/>
                </a:solidFill>
                <a:latin typeface="Arial Narrow" panose="020B0606020202030204" pitchFamily="34" charset="0"/>
              </a:rPr>
              <a:t>This is a strenuous fitness test and it's recommended that you have your physician's clearance before performing this test on your own.</a:t>
            </a:r>
          </a:p>
          <a:p>
            <a:endParaRPr lang="en-IN" sz="2000" dirty="0">
              <a:solidFill>
                <a:srgbClr val="7030A0"/>
              </a:solidFill>
              <a:latin typeface="Arial Narrow" panose="020B0606020202030204" pitchFamily="34" charset="0"/>
            </a:endParaRPr>
          </a:p>
          <a:p>
            <a:r>
              <a:rPr lang="en-IN" sz="2000" dirty="0">
                <a:solidFill>
                  <a:srgbClr val="006600"/>
                </a:solidFill>
                <a:latin typeface="Arial Narrow" panose="020B0606020202030204" pitchFamily="34" charset="0"/>
              </a:rPr>
              <a:t>Speed: </a:t>
            </a:r>
            <a:r>
              <a:rPr lang="en-IN" sz="2000" dirty="0">
                <a:solidFill>
                  <a:srgbClr val="7030A0"/>
                </a:solidFill>
                <a:latin typeface="Arial Narrow" panose="020B0606020202030204" pitchFamily="34" charset="0"/>
              </a:rPr>
              <a:t>When you are warmed up, get going. Run or walk as far as you can in 12 minutes.</a:t>
            </a:r>
          </a:p>
          <a:p>
            <a:endParaRPr lang="en-IN" sz="2000" dirty="0">
              <a:solidFill>
                <a:srgbClr val="7030A0"/>
              </a:solidFill>
              <a:latin typeface="Arial Narrow" panose="020B0606020202030204" pitchFamily="34" charset="0"/>
            </a:endParaRPr>
          </a:p>
          <a:p>
            <a:r>
              <a:rPr lang="en-IN" sz="2000" dirty="0">
                <a:solidFill>
                  <a:srgbClr val="006600"/>
                </a:solidFill>
                <a:latin typeface="Arial Narrow" panose="020B0606020202030204" pitchFamily="34" charset="0"/>
              </a:rPr>
              <a:t>Warm-up: </a:t>
            </a:r>
            <a:r>
              <a:rPr lang="en-IN" sz="2000" dirty="0">
                <a:solidFill>
                  <a:srgbClr val="7030A0"/>
                </a:solidFill>
                <a:latin typeface="Arial Narrow" panose="020B0606020202030204" pitchFamily="34" charset="0"/>
              </a:rPr>
              <a:t>Perform a short warm-up of 10 to 15 minutes of low to moderately strenuous activity before performing any fitness testing.</a:t>
            </a:r>
          </a:p>
        </p:txBody>
      </p:sp>
      <p:sp>
        <p:nvSpPr>
          <p:cNvPr id="8" name="TextBox 7">
            <a:extLst>
              <a:ext uri="{FF2B5EF4-FFF2-40B4-BE49-F238E27FC236}">
                <a16:creationId xmlns:a16="http://schemas.microsoft.com/office/drawing/2014/main" id="{6C7526BF-83F5-44C6-9F8A-745D04946582}"/>
              </a:ext>
            </a:extLst>
          </p:cNvPr>
          <p:cNvSpPr txBox="1"/>
          <p:nvPr/>
        </p:nvSpPr>
        <p:spPr>
          <a:xfrm>
            <a:off x="399068" y="5245864"/>
            <a:ext cx="11305880" cy="1323439"/>
          </a:xfrm>
          <a:prstGeom prst="rect">
            <a:avLst/>
          </a:prstGeom>
          <a:noFill/>
        </p:spPr>
        <p:txBody>
          <a:bodyPr wrap="square">
            <a:spAutoFit/>
          </a:bodyPr>
          <a:lstStyle/>
          <a:p>
            <a:r>
              <a:rPr lang="en-IN" sz="2000" dirty="0">
                <a:solidFill>
                  <a:srgbClr val="FFFF00"/>
                </a:solidFill>
                <a:latin typeface="Arial Narrow" panose="020B0606020202030204" pitchFamily="34" charset="0"/>
              </a:rPr>
              <a:t>Calculate the 12-Minute Run Test Results</a:t>
            </a:r>
          </a:p>
          <a:p>
            <a:r>
              <a:rPr lang="en-IN" sz="2000" dirty="0">
                <a:solidFill>
                  <a:srgbClr val="7030A0"/>
                </a:solidFill>
                <a:latin typeface="Arial Narrow" panose="020B0606020202030204" pitchFamily="34" charset="0"/>
              </a:rPr>
              <a:t>To calculate your estimated VO2 Max results (in ml/kg/min) use either of these formulas:</a:t>
            </a:r>
          </a:p>
          <a:p>
            <a:r>
              <a:rPr lang="en-IN" sz="2000" dirty="0">
                <a:solidFill>
                  <a:srgbClr val="006600"/>
                </a:solidFill>
                <a:latin typeface="Arial Narrow" panose="020B0606020202030204" pitchFamily="34" charset="0"/>
              </a:rPr>
              <a:t>- Kilometres: </a:t>
            </a:r>
            <a:r>
              <a:rPr lang="en-IN" sz="2000" dirty="0">
                <a:solidFill>
                  <a:srgbClr val="7030A0"/>
                </a:solidFill>
                <a:latin typeface="Arial Narrow" panose="020B0606020202030204" pitchFamily="34" charset="0"/>
              </a:rPr>
              <a:t>VO2max = (22.351 * kilometres ) -11.288</a:t>
            </a:r>
          </a:p>
          <a:p>
            <a:r>
              <a:rPr lang="en-IN" sz="2000" dirty="0">
                <a:solidFill>
                  <a:srgbClr val="006600"/>
                </a:solidFill>
                <a:latin typeface="Arial Narrow" panose="020B0606020202030204" pitchFamily="34" charset="0"/>
              </a:rPr>
              <a:t>- Miles: </a:t>
            </a:r>
            <a:r>
              <a:rPr lang="en-IN" sz="2000" dirty="0">
                <a:solidFill>
                  <a:srgbClr val="7030A0"/>
                </a:solidFill>
                <a:latin typeface="Arial Narrow" panose="020B0606020202030204" pitchFamily="34" charset="0"/>
              </a:rPr>
              <a:t>VO2max = (35.97 * miles)-11.29</a:t>
            </a:r>
          </a:p>
        </p:txBody>
      </p:sp>
    </p:spTree>
    <p:extLst>
      <p:ext uri="{BB962C8B-B14F-4D97-AF65-F5344CB8AC3E}">
        <p14:creationId xmlns:p14="http://schemas.microsoft.com/office/powerpoint/2010/main" val="33710264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F5E972B4-2344-4A77-A6B4-EB93BE73780D}"/>
              </a:ext>
            </a:extLst>
          </p:cNvPr>
          <p:cNvGrpSpPr/>
          <p:nvPr/>
        </p:nvGrpSpPr>
        <p:grpSpPr>
          <a:xfrm>
            <a:off x="430363" y="657959"/>
            <a:ext cx="11029616" cy="1243458"/>
            <a:chOff x="0" y="19733"/>
            <a:chExt cx="11029616" cy="1243458"/>
          </a:xfrm>
          <a:scene3d>
            <a:camera prst="orthographicFront"/>
            <a:lightRig rig="flat" dir="t"/>
          </a:scene3d>
        </p:grpSpPr>
        <p:sp>
          <p:nvSpPr>
            <p:cNvPr id="8" name="Rectangle: Rounded Corners 7">
              <a:extLst>
                <a:ext uri="{FF2B5EF4-FFF2-40B4-BE49-F238E27FC236}">
                  <a16:creationId xmlns:a16="http://schemas.microsoft.com/office/drawing/2014/main" id="{9A30D268-D943-44F6-AF93-80BEF1E3087F}"/>
                </a:ext>
              </a:extLst>
            </p:cNvPr>
            <p:cNvSpPr/>
            <p:nvPr/>
          </p:nvSpPr>
          <p:spPr>
            <a:xfrm>
              <a:off x="0" y="19733"/>
              <a:ext cx="11029616" cy="1243458"/>
            </a:xfrm>
            <a:prstGeom prst="roundRect">
              <a:avLst/>
            </a:prstGeom>
            <a:sp3d prstMaterial="plastic">
              <a:bevelT w="120900" h="88900"/>
              <a:bevelB w="88900" h="31750" prst="angle"/>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9" name="Rectangle: Rounded Corners 4">
              <a:extLst>
                <a:ext uri="{FF2B5EF4-FFF2-40B4-BE49-F238E27FC236}">
                  <a16:creationId xmlns:a16="http://schemas.microsoft.com/office/drawing/2014/main" id="{5AB1DC95-DAAC-4892-BF0B-DB513C1F495A}"/>
                </a:ext>
              </a:extLst>
            </p:cNvPr>
            <p:cNvSpPr txBox="1"/>
            <p:nvPr/>
          </p:nvSpPr>
          <p:spPr>
            <a:xfrm>
              <a:off x="60701" y="80434"/>
              <a:ext cx="10908214" cy="1122056"/>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86690" tIns="186690" rIns="186690" bIns="186690" numCol="1" spcCol="1270" anchor="ctr" anchorCtr="0">
              <a:noAutofit/>
            </a:bodyPr>
            <a:lstStyle/>
            <a:p>
              <a:pPr marL="0" lvl="0" indent="0" algn="l" defTabSz="2178050">
                <a:lnSpc>
                  <a:spcPct val="90000"/>
                </a:lnSpc>
                <a:spcBef>
                  <a:spcPct val="0"/>
                </a:spcBef>
                <a:spcAft>
                  <a:spcPct val="35000"/>
                </a:spcAft>
                <a:buNone/>
              </a:pPr>
              <a:r>
                <a:rPr lang="en-US" sz="4900" kern="1200" dirty="0">
                  <a:solidFill>
                    <a:srgbClr val="FFFF00"/>
                  </a:solidFill>
                  <a:latin typeface="Algerian" panose="04020705040A02060702" pitchFamily="82" charset="0"/>
                </a:rPr>
                <a:t>	</a:t>
              </a:r>
              <a:r>
                <a:rPr lang="en-US" sz="4900" u="sng" kern="1200" dirty="0">
                  <a:solidFill>
                    <a:srgbClr val="FFFF00"/>
                  </a:solidFill>
                  <a:effectLst>
                    <a:outerShdw blurRad="38100" dist="38100" dir="2700000" algn="tl">
                      <a:srgbClr val="000000">
                        <a:alpha val="43137"/>
                      </a:srgbClr>
                    </a:outerShdw>
                  </a:effectLst>
                  <a:latin typeface="Algerian" panose="04020705040A02060702" pitchFamily="82" charset="0"/>
                </a:rPr>
                <a:t>SIT AND REACH TEST</a:t>
              </a:r>
              <a:endParaRPr lang="en-IN" sz="4900" u="sng" kern="1200" dirty="0">
                <a:solidFill>
                  <a:srgbClr val="FFFF00"/>
                </a:solidFill>
                <a:effectLst>
                  <a:outerShdw blurRad="38100" dist="38100" dir="2700000" algn="tl">
                    <a:srgbClr val="000000">
                      <a:alpha val="43137"/>
                    </a:srgbClr>
                  </a:outerShdw>
                </a:effectLst>
                <a:latin typeface="Algerian" panose="04020705040A02060702" pitchFamily="82" charset="0"/>
              </a:endParaRPr>
            </a:p>
          </p:txBody>
        </p:sp>
      </p:grpSp>
      <p:pic>
        <p:nvPicPr>
          <p:cNvPr id="10" name="Picture 2" descr="Everything About Sit And Reach Test - Physio Study">
            <a:extLst>
              <a:ext uri="{FF2B5EF4-FFF2-40B4-BE49-F238E27FC236}">
                <a16:creationId xmlns:a16="http://schemas.microsoft.com/office/drawing/2014/main" id="{53585D65-8522-49E6-B422-2B2FB4EA36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1064" y="2059344"/>
            <a:ext cx="10908214" cy="45488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9714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E5992D52-21BC-4CE6-8F05-17F7A1D98F5C}"/>
              </a:ext>
            </a:extLst>
          </p:cNvPr>
          <p:cNvGraphicFramePr/>
          <p:nvPr>
            <p:extLst>
              <p:ext uri="{D42A27DB-BD31-4B8C-83A1-F6EECF244321}">
                <p14:modId xmlns:p14="http://schemas.microsoft.com/office/powerpoint/2010/main" val="93400649"/>
              </p:ext>
            </p:extLst>
          </p:nvPr>
        </p:nvGraphicFramePr>
        <p:xfrm>
          <a:off x="500479" y="670822"/>
          <a:ext cx="11029616" cy="7950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a:extLst>
              <a:ext uri="{FF2B5EF4-FFF2-40B4-BE49-F238E27FC236}">
                <a16:creationId xmlns:a16="http://schemas.microsoft.com/office/drawing/2014/main" id="{17BDB339-B9A3-4A7E-8460-B68979A0E39B}"/>
              </a:ext>
            </a:extLst>
          </p:cNvPr>
          <p:cNvSpPr txBox="1"/>
          <p:nvPr/>
        </p:nvSpPr>
        <p:spPr>
          <a:xfrm>
            <a:off x="500479" y="1470759"/>
            <a:ext cx="11140125" cy="1015663"/>
          </a:xfrm>
          <a:prstGeom prst="rect">
            <a:avLst/>
          </a:prstGeom>
          <a:noFill/>
        </p:spPr>
        <p:txBody>
          <a:bodyPr wrap="square">
            <a:spAutoFit/>
          </a:bodyPr>
          <a:lstStyle/>
          <a:p>
            <a:r>
              <a:rPr lang="en-IN" sz="2000" dirty="0">
                <a:solidFill>
                  <a:srgbClr val="FF0066"/>
                </a:solidFill>
                <a:latin typeface="Arial Narrow" panose="020B0606020202030204" pitchFamily="34" charset="0"/>
              </a:rPr>
              <a:t>Push Up | Sit Up | Squat | Step | Vertical Jump | Sit &amp; Reach</a:t>
            </a:r>
          </a:p>
          <a:p>
            <a:r>
              <a:rPr lang="en-IN" sz="2000" dirty="0">
                <a:solidFill>
                  <a:srgbClr val="FF0066"/>
                </a:solidFill>
                <a:latin typeface="Arial Narrow" panose="020B0606020202030204" pitchFamily="34" charset="0"/>
              </a:rPr>
              <a:t>This simple test is designed to measure the flexibility of your hamstrings and lower back. The sit and reach test has long been used as a test to represent a person's flexibility, though actual flexibility may differ around the body.</a:t>
            </a:r>
          </a:p>
        </p:txBody>
      </p:sp>
      <p:sp>
        <p:nvSpPr>
          <p:cNvPr id="10" name="TextBox 9">
            <a:extLst>
              <a:ext uri="{FF2B5EF4-FFF2-40B4-BE49-F238E27FC236}">
                <a16:creationId xmlns:a16="http://schemas.microsoft.com/office/drawing/2014/main" id="{9F272EAA-3965-4819-AD59-8BD26C39C692}"/>
              </a:ext>
            </a:extLst>
          </p:cNvPr>
          <p:cNvSpPr txBox="1"/>
          <p:nvPr/>
        </p:nvSpPr>
        <p:spPr>
          <a:xfrm>
            <a:off x="500479" y="2670304"/>
            <a:ext cx="11311306" cy="3231654"/>
          </a:xfrm>
          <a:prstGeom prst="rect">
            <a:avLst/>
          </a:prstGeom>
          <a:noFill/>
        </p:spPr>
        <p:txBody>
          <a:bodyPr wrap="square">
            <a:spAutoFit/>
          </a:bodyPr>
          <a:lstStyle/>
          <a:p>
            <a:r>
              <a:rPr lang="en-US" sz="2400" b="1" dirty="0">
                <a:solidFill>
                  <a:srgbClr val="FFFF00"/>
                </a:solidFill>
                <a:latin typeface="Arial Narrow" panose="020B0606020202030204" pitchFamily="34" charset="0"/>
              </a:rPr>
              <a:t>			How to Perform the Sit and Reach Test</a:t>
            </a:r>
          </a:p>
          <a:p>
            <a:r>
              <a:rPr lang="en-US" sz="2000" dirty="0">
                <a:solidFill>
                  <a:srgbClr val="7030A0"/>
                </a:solidFill>
                <a:latin typeface="Arial Narrow" panose="020B0606020202030204" pitchFamily="34" charset="0"/>
              </a:rPr>
              <a:t>First, you'll need a special sit-and-reach testing box. You can also make your own testing box by finding a solid box about 30 cm tall. Fix a meter stick on top of the box so that 26 cm of the ruler extends over the front edge of the box toward the test subject. The 26 cm mark should be at the edge of the box.</a:t>
            </a:r>
          </a:p>
          <a:p>
            <a:pPr marL="342900" indent="-342900">
              <a:buFont typeface="Wingdings" panose="05000000000000000000" pitchFamily="2" charset="2"/>
              <a:buChar char="§"/>
            </a:pPr>
            <a:r>
              <a:rPr lang="en-US" sz="2000" dirty="0">
                <a:solidFill>
                  <a:srgbClr val="FF0066"/>
                </a:solidFill>
                <a:latin typeface="Arial Narrow" panose="020B0606020202030204" pitchFamily="34" charset="0"/>
              </a:rPr>
              <a:t>Get in position: Remove your shoes and sit on the floor with your legs stretched out in front of you with knees straight and feet flat against the front end of the test box.</a:t>
            </a:r>
          </a:p>
          <a:p>
            <a:pPr marL="342900" indent="-342900">
              <a:buFont typeface="Wingdings" panose="05000000000000000000" pitchFamily="2" charset="2"/>
              <a:buChar char="§"/>
            </a:pPr>
            <a:r>
              <a:rPr lang="en-US" sz="2000" dirty="0">
                <a:solidFill>
                  <a:srgbClr val="FF0066"/>
                </a:solidFill>
                <a:latin typeface="Arial Narrow" panose="020B0606020202030204" pitchFamily="34" charset="0"/>
              </a:rPr>
              <a:t>Begin the movement: In a slow, steady movement, lean forward at the hips, keep your knees straight, and slide your hand up the ruler as far as you can go.</a:t>
            </a:r>
          </a:p>
          <a:p>
            <a:pPr marL="342900" indent="-342900">
              <a:buFont typeface="Wingdings" panose="05000000000000000000" pitchFamily="2" charset="2"/>
              <a:buChar char="§"/>
            </a:pPr>
            <a:r>
              <a:rPr lang="en-US" sz="2000" dirty="0">
                <a:solidFill>
                  <a:srgbClr val="FF0066"/>
                </a:solidFill>
                <a:latin typeface="Arial Narrow" panose="020B0606020202030204" pitchFamily="34" charset="0"/>
              </a:rPr>
              <a:t>Stretch and repeat: Extend as far as you can, record the result in \(\</a:t>
            </a:r>
            <a:r>
              <a:rPr lang="en-US" sz="2000" dirty="0" err="1">
                <a:solidFill>
                  <a:srgbClr val="FF0066"/>
                </a:solidFill>
                <a:latin typeface="Arial Narrow" panose="020B0606020202030204" pitchFamily="34" charset="0"/>
              </a:rPr>
              <a:t>mathrm</a:t>
            </a:r>
            <a:r>
              <a:rPr lang="en-US" sz="2000" dirty="0">
                <a:solidFill>
                  <a:srgbClr val="FF0066"/>
                </a:solidFill>
                <a:latin typeface="Arial Narrow" panose="020B0606020202030204" pitchFamily="34" charset="0"/>
              </a:rPr>
              <a:t>{cm}\), rest, and repeat three times.</a:t>
            </a:r>
          </a:p>
          <a:p>
            <a:pPr marL="342900" indent="-342900">
              <a:buFont typeface="Wingdings" panose="05000000000000000000" pitchFamily="2" charset="2"/>
              <a:buChar char="§"/>
            </a:pPr>
            <a:r>
              <a:rPr lang="en-US" sz="2000" dirty="0">
                <a:solidFill>
                  <a:srgbClr val="FF0066"/>
                </a:solidFill>
                <a:latin typeface="Arial Narrow" panose="020B0606020202030204" pitchFamily="34" charset="0"/>
              </a:rPr>
              <a:t>Calculate your results: Average your results for your final score.</a:t>
            </a:r>
            <a:endParaRPr lang="en-IN" sz="2000" dirty="0">
              <a:solidFill>
                <a:srgbClr val="FF0066"/>
              </a:solidFill>
              <a:latin typeface="Arial Narrow" panose="020B0606020202030204" pitchFamily="34" charset="0"/>
            </a:endParaRPr>
          </a:p>
        </p:txBody>
      </p:sp>
    </p:spTree>
    <p:extLst>
      <p:ext uri="{BB962C8B-B14F-4D97-AF65-F5344CB8AC3E}">
        <p14:creationId xmlns:p14="http://schemas.microsoft.com/office/powerpoint/2010/main" val="4263847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9306367-E084-4409-B34E-A023493A6AA7}"/>
              </a:ext>
            </a:extLst>
          </p:cNvPr>
          <p:cNvSpPr txBox="1"/>
          <p:nvPr/>
        </p:nvSpPr>
        <p:spPr>
          <a:xfrm>
            <a:off x="608229" y="4117525"/>
            <a:ext cx="7182366" cy="1938992"/>
          </a:xfrm>
          <a:prstGeom prst="rect">
            <a:avLst/>
          </a:prstGeom>
          <a:noFill/>
        </p:spPr>
        <p:txBody>
          <a:bodyPr wrap="square">
            <a:spAutoFit/>
          </a:bodyPr>
          <a:lstStyle/>
          <a:p>
            <a:pPr marL="342900" indent="-342900">
              <a:buFont typeface="Wingdings" panose="05000000000000000000" pitchFamily="2" charset="2"/>
              <a:buChar char="Ø"/>
            </a:pPr>
            <a:r>
              <a:rPr lang="en-US" sz="2400" dirty="0">
                <a:solidFill>
                  <a:srgbClr val="006600"/>
                </a:solidFill>
                <a:latin typeface="Arial Narrow" panose="020B0606020202030204" pitchFamily="34" charset="0"/>
              </a:rPr>
              <a:t>How did you go?</a:t>
            </a:r>
          </a:p>
          <a:p>
            <a:r>
              <a:rPr lang="en-US" sz="2400" dirty="0">
                <a:solidFill>
                  <a:srgbClr val="7030A0"/>
                </a:solidFill>
                <a:latin typeface="Arial Narrow" panose="020B0606020202030204" pitchFamily="34" charset="0"/>
              </a:rPr>
              <a:t>Compare your results to the table below. Remember, these scores are based on doing the tests as described, and may not be accurate if the test is modified at all. Don't worry too much about how you rate - just try and improve your own score.</a:t>
            </a:r>
          </a:p>
        </p:txBody>
      </p:sp>
      <p:pic>
        <p:nvPicPr>
          <p:cNvPr id="3" name="Picture 2">
            <a:extLst>
              <a:ext uri="{FF2B5EF4-FFF2-40B4-BE49-F238E27FC236}">
                <a16:creationId xmlns:a16="http://schemas.microsoft.com/office/drawing/2014/main" id="{FB82DD6B-9049-4DD2-84AF-9ED01B46D268}"/>
              </a:ext>
            </a:extLst>
          </p:cNvPr>
          <p:cNvPicPr>
            <a:picLocks noChangeAspect="1"/>
          </p:cNvPicPr>
          <p:nvPr/>
        </p:nvPicPr>
        <p:blipFill>
          <a:blip r:embed="rId2"/>
          <a:stretch>
            <a:fillRect/>
          </a:stretch>
        </p:blipFill>
        <p:spPr>
          <a:xfrm>
            <a:off x="8031637" y="3663780"/>
            <a:ext cx="3696892" cy="2245568"/>
          </a:xfrm>
          <a:prstGeom prst="rect">
            <a:avLst/>
          </a:prstGeom>
        </p:spPr>
      </p:pic>
      <p:pic>
        <p:nvPicPr>
          <p:cNvPr id="4" name="Picture 3">
            <a:extLst>
              <a:ext uri="{FF2B5EF4-FFF2-40B4-BE49-F238E27FC236}">
                <a16:creationId xmlns:a16="http://schemas.microsoft.com/office/drawing/2014/main" id="{0D0CEFC8-E0B0-4B40-9D68-E5A6E909CA8C}"/>
              </a:ext>
            </a:extLst>
          </p:cNvPr>
          <p:cNvPicPr>
            <a:picLocks noChangeAspect="1"/>
          </p:cNvPicPr>
          <p:nvPr/>
        </p:nvPicPr>
        <p:blipFill>
          <a:blip r:embed="rId3"/>
          <a:stretch>
            <a:fillRect/>
          </a:stretch>
        </p:blipFill>
        <p:spPr>
          <a:xfrm>
            <a:off x="749631" y="948265"/>
            <a:ext cx="3558848" cy="2552921"/>
          </a:xfrm>
          <a:prstGeom prst="rect">
            <a:avLst/>
          </a:prstGeom>
        </p:spPr>
      </p:pic>
      <p:sp>
        <p:nvSpPr>
          <p:cNvPr id="9" name="TextBox 8">
            <a:extLst>
              <a:ext uri="{FF2B5EF4-FFF2-40B4-BE49-F238E27FC236}">
                <a16:creationId xmlns:a16="http://schemas.microsoft.com/office/drawing/2014/main" id="{2ADCCD99-FF6A-4019-9C56-075B511DAC68}"/>
              </a:ext>
            </a:extLst>
          </p:cNvPr>
          <p:cNvSpPr txBox="1"/>
          <p:nvPr/>
        </p:nvSpPr>
        <p:spPr>
          <a:xfrm>
            <a:off x="4546163" y="1255229"/>
            <a:ext cx="7182366" cy="1938992"/>
          </a:xfrm>
          <a:prstGeom prst="rect">
            <a:avLst/>
          </a:prstGeom>
          <a:noFill/>
        </p:spPr>
        <p:txBody>
          <a:bodyPr wrap="square">
            <a:spAutoFit/>
          </a:bodyPr>
          <a:lstStyle/>
          <a:p>
            <a:pPr marL="285750" indent="-285750">
              <a:buFont typeface="Wingdings" panose="05000000000000000000" pitchFamily="2" charset="2"/>
              <a:buChar char="Ø"/>
            </a:pPr>
            <a:r>
              <a:rPr lang="en-US" sz="2400" dirty="0">
                <a:solidFill>
                  <a:srgbClr val="006600"/>
                </a:solidFill>
                <a:latin typeface="Arial Narrow" panose="020B0606020202030204" pitchFamily="34" charset="0"/>
              </a:rPr>
              <a:t>Measurement</a:t>
            </a:r>
          </a:p>
          <a:p>
            <a:r>
              <a:rPr lang="en-US" sz="2400" dirty="0">
                <a:solidFill>
                  <a:srgbClr val="7030A0"/>
                </a:solidFill>
                <a:latin typeface="Arial Narrow" panose="020B0606020202030204" pitchFamily="34" charset="0"/>
              </a:rPr>
              <a:t>Mark or take note of your best score, take a measure in cm or inches beyond the base of your foot, or you did not reach your toes, measure how far before the feet you were (a negative measurement score).</a:t>
            </a:r>
          </a:p>
        </p:txBody>
      </p:sp>
    </p:spTree>
    <p:extLst>
      <p:ext uri="{BB962C8B-B14F-4D97-AF65-F5344CB8AC3E}">
        <p14:creationId xmlns:p14="http://schemas.microsoft.com/office/powerpoint/2010/main" val="34709091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D289AE2-D2AE-49D1-AFAC-3A79F6794255}">
  <ds:schemaRefs>
    <ds:schemaRef ds:uri="16c05727-aa75-4e4a-9b5f-8a80a1165891"/>
    <ds:schemaRef ds:uri="http://purl.org/dc/elements/1.1/"/>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 ds:uri="71af3243-3dd4-4a8d-8c0d-dd76da1f02a5"/>
    <ds:schemaRef ds:uri="http://schemas.microsoft.com/office/infopath/2007/PartnerControls"/>
    <ds:schemaRef ds:uri="http://purl.org/dc/dcmitype/"/>
    <ds:schemaRef ds:uri="http://purl.org/dc/terms/"/>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434</TotalTime>
  <Words>2579</Words>
  <Application>Microsoft Office PowerPoint</Application>
  <PresentationFormat>Widescreen</PresentationFormat>
  <Paragraphs>123</Paragraphs>
  <Slides>21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Algerian</vt:lpstr>
      <vt:lpstr>Arial</vt:lpstr>
      <vt:lpstr>Arial Narrow</vt:lpstr>
      <vt:lpstr>Bahnschrift Light</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pull ups/flexed arm hang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dc:creator>
  <cp:lastModifiedBy>Ankit Kohli</cp:lastModifiedBy>
  <cp:revision>16</cp:revision>
  <dcterms:created xsi:type="dcterms:W3CDTF">2022-04-09T15:16:09Z</dcterms:created>
  <dcterms:modified xsi:type="dcterms:W3CDTF">2022-04-17T18:49:24Z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